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sldIdLst>
    <p:sldId id="274" r:id="rId2"/>
    <p:sldId id="298" r:id="rId3"/>
    <p:sldId id="304" r:id="rId4"/>
    <p:sldId id="305" r:id="rId5"/>
    <p:sldId id="314" r:id="rId6"/>
    <p:sldId id="307" r:id="rId7"/>
    <p:sldId id="297" r:id="rId8"/>
    <p:sldId id="310" r:id="rId9"/>
    <p:sldId id="279" r:id="rId10"/>
    <p:sldId id="280" r:id="rId11"/>
    <p:sldId id="311" r:id="rId12"/>
    <p:sldId id="312" r:id="rId13"/>
    <p:sldId id="313" r:id="rId14"/>
    <p:sldId id="291" r:id="rId15"/>
    <p:sldId id="296" r:id="rId16"/>
    <p:sldId id="316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7E"/>
    <a:srgbClr val="FF3300"/>
    <a:srgbClr val="FFFF00"/>
    <a:srgbClr val="009900"/>
    <a:srgbClr val="FF9FCF"/>
    <a:srgbClr val="FF379B"/>
    <a:srgbClr val="EE0077"/>
    <a:srgbClr val="C4006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82716" autoAdjust="0"/>
  </p:normalViewPr>
  <p:slideViewPr>
    <p:cSldViewPr>
      <p:cViewPr>
        <p:scale>
          <a:sx n="60" d="100"/>
          <a:sy n="60" d="100"/>
        </p:scale>
        <p:origin x="-7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D29FE14-5122-4DEC-AF77-7787476034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.school-collection.edu.ru/dlrstore/9b4e4d4b-15dc-4a04-8a3e-46f0c71f77bd/D201.swf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Презентация из 15 слайдов в среде </a:t>
            </a:r>
            <a:r>
              <a:rPr lang="en-US" sz="1200" i="1" kern="120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Power Point</a:t>
            </a:r>
            <a:r>
              <a:rPr lang="ru-RU" sz="1200" kern="120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, </a:t>
            </a:r>
            <a:r>
              <a:rPr lang="ru-RU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флеш</a:t>
            </a: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- ролик  из ЕКЦОР (Ресурс №804001: </a:t>
            </a:r>
            <a:r>
              <a:rPr lang="ru-RU" sz="1200" i="1" u="sng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  <a:hlinkClick r:id="rId3"/>
              </a:rPr>
              <a:t>Стандартный вид многочлена с одной буквой</a:t>
            </a: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) используется на данном уроке в качестве демонстрации. Использование слайдов позволяет   чётко организовывать учебный труд учащихся, оперативно провести проверку заданий, рефлексию, объяснить  домашнюю работу.</a:t>
            </a:r>
          </a:p>
          <a:p>
            <a:endParaRPr lang="ru-RU" dirty="0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25F5A2-EB44-4363-9163-5A4082A9979F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22AF37-92FB-4508-8087-B079DCD4002C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навигация: клик ЛМ на текст синего </a:t>
            </a: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цвета </a:t>
            </a:r>
            <a:r>
              <a:rPr lang="ru-RU" dirty="0" smtClean="0"/>
              <a:t>(</a:t>
            </a:r>
            <a:r>
              <a:rPr lang="ru-RU" baseline="0" dirty="0" smtClean="0"/>
              <a:t>5 раз).</a:t>
            </a:r>
            <a:endParaRPr lang="ru-RU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eaLnBrk="1" hangingPunct="1"/>
            <a:endParaRPr lang="ru-RU" b="1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F13662-6B67-4069-B1C5-1A611DEB6590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навигация: клик ЛМ на текст синего </a:t>
            </a: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цвета </a:t>
            </a:r>
            <a:r>
              <a:rPr lang="ru-RU" dirty="0" smtClean="0"/>
              <a:t>(</a:t>
            </a:r>
            <a:r>
              <a:rPr lang="ru-RU" baseline="0" dirty="0" smtClean="0"/>
              <a:t>6 раз).</a:t>
            </a:r>
            <a:endParaRPr lang="ru-RU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eaLnBrk="1" hangingPunct="1"/>
            <a:endParaRPr lang="ru-RU" b="1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3E9431-B844-42F6-B168-A2834386E405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навигация: клик ЛМ на текст синего </a:t>
            </a: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цвета </a:t>
            </a:r>
            <a:r>
              <a:rPr lang="ru-RU" dirty="0" smtClean="0"/>
              <a:t>(</a:t>
            </a:r>
            <a:r>
              <a:rPr lang="ru-RU" baseline="0" dirty="0" smtClean="0"/>
              <a:t>11 раз).</a:t>
            </a:r>
            <a:endParaRPr lang="ru-RU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eaLnBrk="1" hangingPunct="1"/>
            <a:endParaRPr lang="ru-RU" b="1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08A60F-EC6B-4ED6-87FC-6857BDABFA00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навигация: клик ЛМ на текст синего </a:t>
            </a: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цвета </a:t>
            </a:r>
            <a:r>
              <a:rPr lang="ru-RU" dirty="0" smtClean="0"/>
              <a:t>(7</a:t>
            </a:r>
            <a:r>
              <a:rPr lang="ru-RU" baseline="0" dirty="0" smtClean="0"/>
              <a:t> раз).</a:t>
            </a:r>
            <a:endParaRPr lang="ru-RU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eaLnBrk="1" hangingPunct="1"/>
            <a:endParaRPr lang="ru-RU" b="1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5E6B96-31BD-4880-B7A9-6C852CB3617A}" type="slidenum">
              <a:rPr lang="ru-RU" smtClean="0"/>
              <a:pPr/>
              <a:t>14</a:t>
            </a:fld>
            <a:endParaRPr lang="ru-RU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навигация: клик ЛМ на текст синего </a:t>
            </a: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цвета </a:t>
            </a:r>
            <a:r>
              <a:rPr lang="ru-RU" dirty="0" smtClean="0"/>
              <a:t>(</a:t>
            </a:r>
            <a:r>
              <a:rPr lang="ru-RU" baseline="0" dirty="0" smtClean="0"/>
              <a:t>3 раза).</a:t>
            </a:r>
            <a:endParaRPr lang="ru-RU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F5D2A2-9E15-43D4-A687-4539E4FD6846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Задание на дом.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F5D2A2-9E15-43D4-A687-4539E4FD6846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77117E-BFDB-47D3-9F21-C70113F27617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/>
              <a:t>Навигация: клик ЛМ по</a:t>
            </a:r>
            <a:r>
              <a:rPr lang="en-US" dirty="0" smtClean="0"/>
              <a:t> </a:t>
            </a:r>
            <a:r>
              <a:rPr lang="ru-RU" dirty="0" smtClean="0"/>
              <a:t> тексту синего </a:t>
            </a:r>
            <a:r>
              <a:rPr lang="ru-RU" dirty="0" smtClean="0"/>
              <a:t>цвета (</a:t>
            </a:r>
            <a:r>
              <a:rPr lang="ru-RU" baseline="0" dirty="0" smtClean="0"/>
              <a:t>1 раз).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F73F4D-5F59-4C5B-84A5-332E0485BF06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навигация: клик ЛМ на текст синего </a:t>
            </a: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цвета </a:t>
            </a:r>
            <a:r>
              <a:rPr lang="ru-RU" dirty="0" smtClean="0"/>
              <a:t>(3</a:t>
            </a:r>
            <a:r>
              <a:rPr lang="ru-RU" baseline="0" dirty="0" smtClean="0"/>
              <a:t> раза).</a:t>
            </a:r>
            <a:endParaRPr lang="ru-RU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eaLnBrk="1" hangingPunct="1"/>
            <a:endParaRPr lang="ru-RU" b="1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8DD8A7-1978-48EA-8ADE-14C35A38B394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навигация: клик ЛМ на текст синего </a:t>
            </a: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цвета </a:t>
            </a:r>
            <a:r>
              <a:rPr lang="ru-RU" dirty="0" smtClean="0"/>
              <a:t>(3</a:t>
            </a:r>
            <a:r>
              <a:rPr lang="ru-RU" baseline="0" dirty="0" smtClean="0"/>
              <a:t> раза).</a:t>
            </a:r>
            <a:endParaRPr lang="ru-RU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eaLnBrk="1" hangingPunct="1"/>
            <a:endParaRPr lang="ru-RU" b="1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93C157-711B-444A-A940-FA5636B4D3D0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навигация: клик ЛМ на текст синего </a:t>
            </a: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цвета </a:t>
            </a:r>
            <a:r>
              <a:rPr lang="ru-RU" dirty="0" smtClean="0"/>
              <a:t>(7</a:t>
            </a:r>
            <a:r>
              <a:rPr lang="ru-RU" baseline="0" dirty="0" smtClean="0"/>
              <a:t> раз).</a:t>
            </a:r>
            <a:endParaRPr lang="ru-RU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eaLnBrk="1" hangingPunct="1"/>
            <a:endParaRPr lang="ru-RU" b="1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BE63D3-404E-4D85-AB13-297D36FAF55C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навигация: клик ЛМ на текст синего </a:t>
            </a: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цвета </a:t>
            </a:r>
            <a:r>
              <a:rPr lang="ru-RU" dirty="0" smtClean="0"/>
              <a:t>(</a:t>
            </a:r>
            <a:r>
              <a:rPr lang="ru-RU" baseline="0" dirty="0" smtClean="0"/>
              <a:t>9 раз).</a:t>
            </a:r>
            <a:endParaRPr lang="ru-RU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eaLnBrk="1" hangingPunct="1"/>
            <a:endParaRPr lang="ru-RU" b="1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51B478-6F42-4A5D-B67A-C0A600217364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F04D29-99C3-40F3-A5FD-0893559AA150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навигация: клик ЛМ на текст синего </a:t>
            </a:r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цвета </a:t>
            </a:r>
            <a:r>
              <a:rPr lang="ru-RU" dirty="0" smtClean="0"/>
              <a:t>(</a:t>
            </a:r>
            <a:r>
              <a:rPr lang="ru-RU" baseline="0" dirty="0" smtClean="0"/>
              <a:t>4 раза).</a:t>
            </a:r>
            <a:endParaRPr lang="ru-RU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eaLnBrk="1" hangingPunct="1"/>
            <a:endParaRPr lang="ru-RU" b="1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BE5879-A17F-44B5-8A49-45A93DB3D165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Сколько различных значений вы получили?  </a:t>
            </a:r>
          </a:p>
          <a:p>
            <a:r>
              <a:rPr lang="ru-RU" smtClean="0"/>
              <a:t>Есть ли равные значения? </a:t>
            </a:r>
          </a:p>
          <a:p>
            <a:r>
              <a:rPr lang="ru-RU" smtClean="0"/>
              <a:t>Если есть равные значения, то чем можно объяснить их появление? </a:t>
            </a:r>
          </a:p>
          <a:p>
            <a:r>
              <a:rPr lang="ru-RU" smtClean="0"/>
              <a:t>Какой их пяти предложенных многочленов является «многочленом стандартного вида»?</a:t>
            </a:r>
          </a:p>
          <a:p>
            <a:r>
              <a:rPr lang="ru-RU" smtClean="0"/>
              <a:t> 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591E74-AF29-48C6-9713-01A44FDD14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4B23ED-D591-473E-9A18-B936F15793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415B7-17A3-4FBE-AF16-33F9CB3A4F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ED9363-3A1C-42B8-A166-6565AFE9E9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FD388-6650-4104-BFB3-6B7A067041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26A732-D636-4BF6-A02A-01FAA495AE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8D77E-50EE-4AE8-B70A-FF11EA7C48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847BA-B5EB-4DA6-89B2-C05D83B1E0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696A18-74E7-48ED-B75D-6736F4FACD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BBBA3-444A-407B-900C-F23682BCF5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A20FF7-C6ED-4635-8426-508DE00969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DB9D157-2A80-4A6C-B405-31544B152F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hyperlink" Target="http://school-collection.edu.ru/catalog/res/3817d71f-bd20-4610-9b03-bc8a43d5ff1e/view/" TargetMode="Externa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chool-collection.edu.ru/catalog/res/3817d71f-bd20-4610-9b03-bc8a43d5ff1e/view/" TargetMode="External"/><Relationship Id="rId5" Type="http://schemas.openxmlformats.org/officeDocument/2006/relationships/hyperlink" Target="http://files.school-collection.edu.ru/dlrstore/9b4e4d4b-15dc-4a04-8a3e-46f0c71f77bd/D201.swf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image" Target="../media/image2.jpeg"/><Relationship Id="rId9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hyperlink" Target="http://files.school-collection.edu.ru/dlrstore/9b4e4d4b-15dc-4a04-8a3e-46f0c71f77bd/D201.swf" TargetMode="Externa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Line 2"/>
          <p:cNvSpPr>
            <a:spLocks noChangeShapeType="1"/>
          </p:cNvSpPr>
          <p:nvPr/>
        </p:nvSpPr>
        <p:spPr bwMode="auto">
          <a:xfrm>
            <a:off x="75565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099" name="Picture 3" descr="спирал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755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5867400" y="2852738"/>
            <a:ext cx="2952750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4101" name="Picture 5" descr="клет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0"/>
            <a:ext cx="8388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Подпись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59450" y="4583113"/>
            <a:ext cx="755650" cy="43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103" name="Group 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106" name="AutoShape 8" descr="00037952"/>
            <p:cNvSpPr>
              <a:spLocks noChangeArrowheads="1"/>
            </p:cNvSpPr>
            <p:nvPr/>
          </p:nvSpPr>
          <p:spPr bwMode="auto">
            <a:xfrm>
              <a:off x="3628" y="800"/>
              <a:ext cx="2041" cy="2359"/>
            </a:xfrm>
            <a:prstGeom prst="foldedCorner">
              <a:avLst>
                <a:gd name="adj" fmla="val 12500"/>
              </a:avLst>
            </a:prstGeom>
            <a:blipFill dpi="0" rotWithShape="0">
              <a:blip r:embed="rId6"/>
              <a:srcRect/>
              <a:stretch>
                <a:fillRect/>
              </a:stretch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400" b="1">
                <a:solidFill>
                  <a:srgbClr val="FFFF00"/>
                </a:solidFill>
                <a:latin typeface="Comic Sans MS" pitchFamily="66" charset="0"/>
              </a:endParaRPr>
            </a:p>
            <a:p>
              <a:pPr algn="ctr"/>
              <a:endParaRPr lang="ru-RU" sz="2400" b="1">
                <a:solidFill>
                  <a:srgbClr val="FFFF00"/>
                </a:solidFill>
                <a:latin typeface="Comic Sans MS" pitchFamily="66" charset="0"/>
              </a:endParaRPr>
            </a:p>
          </p:txBody>
        </p:sp>
        <p:pic>
          <p:nvPicPr>
            <p:cNvPr id="4107" name="Picture 9" descr="спираль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476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08" name="Text Box 10"/>
            <p:cNvSpPr txBox="1">
              <a:spLocks noChangeArrowheads="1"/>
            </p:cNvSpPr>
            <p:nvPr/>
          </p:nvSpPr>
          <p:spPr bwMode="auto">
            <a:xfrm>
              <a:off x="90" y="3612"/>
              <a:ext cx="5670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dirty="0">
                  <a:solidFill>
                    <a:srgbClr val="000066"/>
                  </a:solidFill>
                  <a:latin typeface="Monotype Corsiva" pitchFamily="66" charset="0"/>
                </a:rPr>
                <a:t>        Михалева Т.Б. учитель математики МОУ Усть-Калманская ООШ Усть-Калманского района Алтайского края, </a:t>
              </a:r>
              <a:r>
                <a:rPr lang="ru-RU" sz="2400" dirty="0" smtClean="0">
                  <a:solidFill>
                    <a:srgbClr val="000066"/>
                  </a:solidFill>
                  <a:latin typeface="Monotype Corsiva" pitchFamily="66" charset="0"/>
                </a:rPr>
                <a:t>201</a:t>
              </a:r>
              <a:r>
                <a:rPr lang="en-US" sz="2400" dirty="0" smtClean="0">
                  <a:solidFill>
                    <a:srgbClr val="000066"/>
                  </a:solidFill>
                  <a:latin typeface="Monotype Corsiva" pitchFamily="66" charset="0"/>
                </a:rPr>
                <a:t>2</a:t>
              </a:r>
              <a:r>
                <a:rPr lang="ru-RU" sz="2400" dirty="0" smtClean="0">
                  <a:solidFill>
                    <a:srgbClr val="000066"/>
                  </a:solidFill>
                  <a:latin typeface="Monotype Corsiva" pitchFamily="66" charset="0"/>
                </a:rPr>
                <a:t> </a:t>
              </a:r>
              <a:r>
                <a:rPr lang="ru-RU" sz="2400" dirty="0">
                  <a:solidFill>
                    <a:srgbClr val="000066"/>
                  </a:solidFill>
                  <a:latin typeface="Monotype Corsiva" pitchFamily="66" charset="0"/>
                </a:rPr>
                <a:t>г.</a:t>
              </a:r>
            </a:p>
          </p:txBody>
        </p:sp>
        <p:pic>
          <p:nvPicPr>
            <p:cNvPr id="4109" name="Picture 11" descr="0003795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76" y="0"/>
              <a:ext cx="5284" cy="7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10" name="Text Box 12"/>
            <p:cNvSpPr txBox="1">
              <a:spLocks noChangeArrowheads="1"/>
            </p:cNvSpPr>
            <p:nvPr/>
          </p:nvSpPr>
          <p:spPr bwMode="auto">
            <a:xfrm rot="-373993">
              <a:off x="1565" y="271"/>
              <a:ext cx="31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 i="1">
                  <a:solidFill>
                    <a:srgbClr val="FFFF00"/>
                  </a:solidFill>
                </a:rPr>
                <a:t>«В новом веке - с новыми технологиями»</a:t>
              </a:r>
              <a:endParaRPr lang="ru-RU" sz="2000" b="1" i="1">
                <a:solidFill>
                  <a:srgbClr val="FFFF00"/>
                </a:solidFill>
                <a:latin typeface="Comic Sans MS" pitchFamily="66" charset="0"/>
              </a:endParaRPr>
            </a:p>
          </p:txBody>
        </p:sp>
        <p:sp>
          <p:nvSpPr>
            <p:cNvPr id="4111" name="Text Box 13"/>
            <p:cNvSpPr txBox="1">
              <a:spLocks noChangeArrowheads="1"/>
            </p:cNvSpPr>
            <p:nvPr/>
          </p:nvSpPr>
          <p:spPr bwMode="auto">
            <a:xfrm>
              <a:off x="3718" y="936"/>
              <a:ext cx="1860" cy="1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>
                  <a:solidFill>
                    <a:srgbClr val="FFFF00"/>
                  </a:solidFill>
                  <a:latin typeface="Comic Sans MS" pitchFamily="66" charset="0"/>
                </a:rPr>
                <a:t>Тема урока </a:t>
              </a:r>
            </a:p>
            <a:p>
              <a:pPr algn="ctr">
                <a:spcBef>
                  <a:spcPct val="50000"/>
                </a:spcBef>
              </a:pPr>
              <a:r>
                <a:rPr lang="ru-RU" sz="2400" b="1">
                  <a:solidFill>
                    <a:srgbClr val="FFFF00"/>
                  </a:solidFill>
                  <a:latin typeface="Comic Sans MS" pitchFamily="66" charset="0"/>
                </a:rPr>
                <a:t> </a:t>
              </a:r>
              <a:r>
                <a:rPr lang="ru-RU" sz="2800" b="1" i="1">
                  <a:solidFill>
                    <a:srgbClr val="FFFF00"/>
                  </a:solidFill>
                  <a:latin typeface="Verdana" pitchFamily="34" charset="0"/>
                </a:rPr>
                <a:t>«Многочлен и его стандартный вид»</a:t>
              </a:r>
            </a:p>
          </p:txBody>
        </p:sp>
        <p:sp>
          <p:nvSpPr>
            <p:cNvPr id="4112" name="Text Box 14"/>
            <p:cNvSpPr txBox="1">
              <a:spLocks noChangeArrowheads="1"/>
            </p:cNvSpPr>
            <p:nvPr/>
          </p:nvSpPr>
          <p:spPr bwMode="auto">
            <a:xfrm>
              <a:off x="498" y="800"/>
              <a:ext cx="2586" cy="2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8800" i="1">
                  <a:solidFill>
                    <a:srgbClr val="000066"/>
                  </a:solidFill>
                  <a:latin typeface="Monotype Corsiva" pitchFamily="66" charset="0"/>
                </a:rPr>
                <a:t>7 </a:t>
              </a:r>
              <a:r>
                <a:rPr lang="ru-RU" sz="8800" i="1">
                  <a:solidFill>
                    <a:srgbClr val="00007E"/>
                  </a:solidFill>
                  <a:latin typeface="Monotype Corsiva" pitchFamily="66" charset="0"/>
                </a:rPr>
                <a:t>класс</a:t>
              </a:r>
            </a:p>
            <a:p>
              <a:pPr algn="ctr">
                <a:spcBef>
                  <a:spcPct val="50000"/>
                </a:spcBef>
              </a:pPr>
              <a:r>
                <a:rPr lang="ru-RU" sz="8800" i="1">
                  <a:solidFill>
                    <a:srgbClr val="000066"/>
                  </a:solidFill>
                  <a:latin typeface="Monotype Corsiva" pitchFamily="66" charset="0"/>
                </a:rPr>
                <a:t>алгебра</a:t>
              </a:r>
            </a:p>
          </p:txBody>
        </p:sp>
      </p:grpSp>
      <p:sp>
        <p:nvSpPr>
          <p:cNvPr id="4104" name="Text Box 17"/>
          <p:cNvSpPr txBox="1">
            <a:spLocks noChangeArrowheads="1"/>
          </p:cNvSpPr>
          <p:nvPr/>
        </p:nvSpPr>
        <p:spPr bwMode="auto">
          <a:xfrm rot="-5400000">
            <a:off x="-1908175" y="2232025"/>
            <a:ext cx="4830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  <a:latin typeface="Comic Sans MS" pitchFamily="66" charset="0"/>
              </a:rPr>
              <a:t>Учебник Алгебра 7, Ю.Н.Макарычев и др .</a:t>
            </a: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572500" y="6500813"/>
            <a:ext cx="571500" cy="357187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58" descr="клет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38100"/>
            <a:ext cx="8388350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Line 2"/>
          <p:cNvSpPr>
            <a:spLocks noChangeShapeType="1"/>
          </p:cNvSpPr>
          <p:nvPr/>
        </p:nvSpPr>
        <p:spPr bwMode="auto">
          <a:xfrm>
            <a:off x="75565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053" name="Picture 3" descr="спираль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755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Text Box 34"/>
          <p:cNvSpPr txBox="1">
            <a:spLocks noChangeArrowheads="1"/>
          </p:cNvSpPr>
          <p:nvPr/>
        </p:nvSpPr>
        <p:spPr bwMode="auto">
          <a:xfrm rot="-5400000">
            <a:off x="-1908175" y="2232025"/>
            <a:ext cx="4830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  <a:latin typeface="Comic Sans MS" pitchFamily="66" charset="0"/>
              </a:rPr>
              <a:t>Учебник Алгебра 7, Ю.Н.Макарычев и др .</a:t>
            </a:r>
          </a:p>
        </p:txBody>
      </p:sp>
      <p:sp>
        <p:nvSpPr>
          <p:cNvPr id="2098" name="Rectangle 50"/>
          <p:cNvSpPr>
            <a:spLocks noChangeArrowheads="1"/>
          </p:cNvSpPr>
          <p:nvPr/>
        </p:nvSpPr>
        <p:spPr bwMode="auto">
          <a:xfrm>
            <a:off x="785813" y="1143000"/>
            <a:ext cx="4643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400">
                <a:solidFill>
                  <a:srgbClr val="00007E"/>
                </a:solidFill>
                <a:ea typeface="Times New Roman" pitchFamily="18" charset="0"/>
                <a:cs typeface="Arial" charset="0"/>
              </a:rPr>
              <a:t>Многочлен стандартного вида;</a:t>
            </a:r>
          </a:p>
        </p:txBody>
      </p:sp>
      <p:sp>
        <p:nvSpPr>
          <p:cNvPr id="2099" name="Rectangle 51"/>
          <p:cNvSpPr>
            <a:spLocks noChangeArrowheads="1"/>
          </p:cNvSpPr>
          <p:nvPr/>
        </p:nvSpPr>
        <p:spPr bwMode="auto">
          <a:xfrm>
            <a:off x="785813" y="1857375"/>
            <a:ext cx="492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400">
                <a:solidFill>
                  <a:srgbClr val="00007E"/>
                </a:solidFill>
                <a:ea typeface="Times New Roman" pitchFamily="18" charset="0"/>
                <a:cs typeface="Arial" charset="0"/>
              </a:rPr>
              <a:t>Многочлен нестандартного вида</a:t>
            </a:r>
            <a:r>
              <a:rPr lang="ru-RU" sz="2400">
                <a:ea typeface="Times New Roman" pitchFamily="18" charset="0"/>
                <a:cs typeface="Arial" charset="0"/>
              </a:rPr>
              <a:t>;</a:t>
            </a:r>
          </a:p>
        </p:txBody>
      </p:sp>
      <p:sp>
        <p:nvSpPr>
          <p:cNvPr id="2100" name="Rectangle 52"/>
          <p:cNvSpPr>
            <a:spLocks noChangeArrowheads="1"/>
          </p:cNvSpPr>
          <p:nvPr/>
        </p:nvSpPr>
        <p:spPr bwMode="auto">
          <a:xfrm>
            <a:off x="785813" y="3643313"/>
            <a:ext cx="14208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2400">
                <a:solidFill>
                  <a:srgbClr val="00007E"/>
                </a:solidFill>
                <a:ea typeface="Times New Roman" pitchFamily="18" charset="0"/>
                <a:cs typeface="Arial" charset="0"/>
              </a:rPr>
              <a:t>Двучлен</a:t>
            </a:r>
            <a:r>
              <a:rPr lang="ru-RU" sz="1000">
                <a:ea typeface="Times New Roman" pitchFamily="18" charset="0"/>
                <a:cs typeface="Arial" charset="0"/>
              </a:rPr>
              <a:t>;</a:t>
            </a:r>
            <a:endParaRPr lang="ru-RU">
              <a:ea typeface="Times New Roman" pitchFamily="18" charset="0"/>
              <a:cs typeface="Arial" charset="0"/>
            </a:endParaRPr>
          </a:p>
        </p:txBody>
      </p:sp>
      <p:sp>
        <p:nvSpPr>
          <p:cNvPr id="2101" name="Rectangle 53"/>
          <p:cNvSpPr>
            <a:spLocks noChangeArrowheads="1"/>
          </p:cNvSpPr>
          <p:nvPr/>
        </p:nvSpPr>
        <p:spPr bwMode="auto">
          <a:xfrm>
            <a:off x="785813" y="3071813"/>
            <a:ext cx="16049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2400">
                <a:solidFill>
                  <a:srgbClr val="00007E"/>
                </a:solidFill>
                <a:ea typeface="Times New Roman" pitchFamily="18" charset="0"/>
                <a:cs typeface="Arial" charset="0"/>
              </a:rPr>
              <a:t>Трехчлен;</a:t>
            </a:r>
          </a:p>
        </p:txBody>
      </p:sp>
      <p:sp>
        <p:nvSpPr>
          <p:cNvPr id="2102" name="Rectangle 54"/>
          <p:cNvSpPr>
            <a:spLocks noChangeArrowheads="1"/>
          </p:cNvSpPr>
          <p:nvPr/>
        </p:nvSpPr>
        <p:spPr bwMode="auto">
          <a:xfrm>
            <a:off x="785813" y="2500313"/>
            <a:ext cx="4200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2400">
                <a:solidFill>
                  <a:srgbClr val="00007E"/>
                </a:solidFill>
                <a:ea typeface="Times New Roman" pitchFamily="18" charset="0"/>
                <a:cs typeface="Arial" charset="0"/>
              </a:rPr>
              <a:t>Многочлен третьей степени</a:t>
            </a:r>
            <a:r>
              <a:rPr lang="ru-RU" sz="1000">
                <a:ea typeface="Times New Roman" pitchFamily="18" charset="0"/>
                <a:cs typeface="Arial" charset="0"/>
              </a:rPr>
              <a:t>;</a:t>
            </a:r>
            <a:endParaRPr lang="ru-RU">
              <a:ea typeface="Times New Roman" pitchFamily="18" charset="0"/>
              <a:cs typeface="Arial" charset="0"/>
            </a:endParaRPr>
          </a:p>
        </p:txBody>
      </p:sp>
      <p:sp>
        <p:nvSpPr>
          <p:cNvPr id="2060" name="Прямоугольник 54"/>
          <p:cNvSpPr>
            <a:spLocks noChangeArrowheads="1"/>
          </p:cNvSpPr>
          <p:nvPr/>
        </p:nvSpPr>
        <p:spPr bwMode="auto">
          <a:xfrm>
            <a:off x="857250" y="4429125"/>
            <a:ext cx="23193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/>
              <a:t>1) а</a:t>
            </a:r>
            <a:r>
              <a:rPr lang="ru-RU" sz="2400" i="1" baseline="30000"/>
              <a:t>3</a:t>
            </a:r>
            <a:r>
              <a:rPr lang="ru-RU" sz="2400" i="1"/>
              <a:t>+3а</a:t>
            </a:r>
            <a:r>
              <a:rPr lang="ru-RU" sz="2400" i="1" baseline="30000"/>
              <a:t>2</a:t>
            </a:r>
            <a:r>
              <a:rPr lang="ru-RU" sz="2400" i="1"/>
              <a:t> – 4а; </a:t>
            </a:r>
            <a:endParaRPr lang="ru-RU" sz="2400"/>
          </a:p>
        </p:txBody>
      </p:sp>
      <p:sp>
        <p:nvSpPr>
          <p:cNvPr id="2061" name="Rectangle 55"/>
          <p:cNvSpPr>
            <a:spLocks noChangeArrowheads="1"/>
          </p:cNvSpPr>
          <p:nvPr/>
        </p:nvSpPr>
        <p:spPr bwMode="auto">
          <a:xfrm>
            <a:off x="857250" y="5072063"/>
            <a:ext cx="12636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2400" i="1">
                <a:cs typeface="Times New Roman" pitchFamily="18" charset="0"/>
              </a:rPr>
              <a:t>2) а + в</a:t>
            </a:r>
            <a:r>
              <a:rPr lang="ru-RU" sz="1100" i="1">
                <a:cs typeface="Times New Roman" pitchFamily="18" charset="0"/>
              </a:rPr>
              <a:t>;</a:t>
            </a:r>
            <a:endParaRPr lang="ru-RU"/>
          </a:p>
        </p:txBody>
      </p:sp>
      <p:sp>
        <p:nvSpPr>
          <p:cNvPr id="2062" name="Rectangle 56"/>
          <p:cNvSpPr>
            <a:spLocks noChangeArrowheads="1"/>
          </p:cNvSpPr>
          <p:nvPr/>
        </p:nvSpPr>
        <p:spPr bwMode="auto">
          <a:xfrm>
            <a:off x="857250" y="5643563"/>
            <a:ext cx="34242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2400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>
                <a:cs typeface="Times New Roman" pitchFamily="18" charset="0"/>
              </a:rPr>
              <a:t>3) а</a:t>
            </a:r>
            <a:r>
              <a:rPr lang="ru-RU" sz="2400" i="1" baseline="30000">
                <a:cs typeface="Times New Roman" pitchFamily="18" charset="0"/>
              </a:rPr>
              <a:t>3</a:t>
            </a:r>
            <a:r>
              <a:rPr lang="ru-RU" sz="2400" i="1">
                <a:cs typeface="Times New Roman" pitchFamily="18" charset="0"/>
              </a:rPr>
              <a:t> - 3а</a:t>
            </a:r>
            <a:r>
              <a:rPr lang="ru-RU" sz="2400" i="1" baseline="30000">
                <a:cs typeface="Times New Roman" pitchFamily="18" charset="0"/>
              </a:rPr>
              <a:t>2</a:t>
            </a:r>
            <a:r>
              <a:rPr lang="ru-RU" sz="2400" i="1">
                <a:cs typeface="Times New Roman" pitchFamily="18" charset="0"/>
              </a:rPr>
              <a:t>в + 3ав</a:t>
            </a:r>
            <a:r>
              <a:rPr lang="ru-RU" sz="2400" i="1" baseline="30000">
                <a:cs typeface="Times New Roman" pitchFamily="18" charset="0"/>
              </a:rPr>
              <a:t>2</a:t>
            </a:r>
            <a:r>
              <a:rPr lang="ru-RU" sz="2400" i="1">
                <a:cs typeface="Times New Roman" pitchFamily="18" charset="0"/>
              </a:rPr>
              <a:t> – в</a:t>
            </a:r>
            <a:r>
              <a:rPr lang="ru-RU" sz="2400" i="1" baseline="30000">
                <a:cs typeface="Times New Roman" pitchFamily="18" charset="0"/>
              </a:rPr>
              <a:t>3</a:t>
            </a:r>
            <a:r>
              <a:rPr lang="ru-RU" sz="1100" b="1" i="1">
                <a:latin typeface="Times New Roman" pitchFamily="18" charset="0"/>
                <a:cs typeface="Times New Roman" pitchFamily="18" charset="0"/>
              </a:rPr>
              <a:t>;</a:t>
            </a:r>
            <a:endParaRPr lang="ru-RU" b="1"/>
          </a:p>
        </p:txBody>
      </p:sp>
      <p:sp>
        <p:nvSpPr>
          <p:cNvPr id="2063" name="Rectangle 57"/>
          <p:cNvSpPr>
            <a:spLocks noChangeArrowheads="1"/>
          </p:cNvSpPr>
          <p:nvPr/>
        </p:nvSpPr>
        <p:spPr bwMode="auto">
          <a:xfrm>
            <a:off x="4643438" y="4572000"/>
            <a:ext cx="32083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2400" i="1">
                <a:cs typeface="Times New Roman" pitchFamily="18" charset="0"/>
              </a:rPr>
              <a:t> 4) -а</a:t>
            </a:r>
            <a:r>
              <a:rPr lang="ru-RU" sz="2400" i="1" baseline="30000">
                <a:cs typeface="Times New Roman" pitchFamily="18" charset="0"/>
              </a:rPr>
              <a:t>2</a:t>
            </a:r>
            <a:r>
              <a:rPr lang="ru-RU" sz="2400" i="1">
                <a:cs typeface="Times New Roman" pitchFamily="18" charset="0"/>
              </a:rPr>
              <a:t> – в</a:t>
            </a:r>
            <a:r>
              <a:rPr lang="ru-RU" sz="2400" i="1" baseline="30000">
                <a:cs typeface="Times New Roman" pitchFamily="18" charset="0"/>
              </a:rPr>
              <a:t>2</a:t>
            </a:r>
            <a:r>
              <a:rPr lang="ru-RU" sz="2400" i="1">
                <a:cs typeface="Times New Roman" pitchFamily="18" charset="0"/>
              </a:rPr>
              <a:t> + 2а</a:t>
            </a:r>
            <a:r>
              <a:rPr lang="ru-RU" sz="2400" i="1" baseline="30000">
                <a:cs typeface="Times New Roman" pitchFamily="18" charset="0"/>
              </a:rPr>
              <a:t>2</a:t>
            </a:r>
            <a:r>
              <a:rPr lang="ru-RU" sz="2400" i="1">
                <a:cs typeface="Times New Roman" pitchFamily="18" charset="0"/>
              </a:rPr>
              <a:t> – в</a:t>
            </a:r>
            <a:r>
              <a:rPr lang="ru-RU" sz="2400" i="1" baseline="30000">
                <a:cs typeface="Times New Roman" pitchFamily="18" charset="0"/>
              </a:rPr>
              <a:t>2</a:t>
            </a:r>
            <a:r>
              <a:rPr lang="ru-RU" sz="2400" i="1">
                <a:cs typeface="Times New Roman" pitchFamily="18" charset="0"/>
              </a:rPr>
              <a:t>;</a:t>
            </a:r>
            <a:endParaRPr lang="ru-RU" sz="2400"/>
          </a:p>
        </p:txBody>
      </p:sp>
      <p:sp>
        <p:nvSpPr>
          <p:cNvPr id="2064" name="Rectangle 5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100" i="1">
                <a:latin typeface="Times New Roman" pitchFamily="18" charset="0"/>
                <a:cs typeface="Times New Roman" pitchFamily="18" charset="0"/>
              </a:rPr>
              <a:t> 5) </a:t>
            </a:r>
            <a:endParaRPr lang="ru-RU"/>
          </a:p>
        </p:txBody>
      </p:sp>
      <p:graphicFrame>
        <p:nvGraphicFramePr>
          <p:cNvPr id="2050" name="Object 58"/>
          <p:cNvGraphicFramePr>
            <a:graphicFrameLocks noChangeAspect="1"/>
          </p:cNvGraphicFramePr>
          <p:nvPr/>
        </p:nvGraphicFramePr>
        <p:xfrm>
          <a:off x="4714875" y="5429250"/>
          <a:ext cx="3786188" cy="642938"/>
        </p:xfrm>
        <a:graphic>
          <a:graphicData uri="http://schemas.openxmlformats.org/presentationml/2006/ole">
            <p:oleObj spid="_x0000_s2050" name="Формула" r:id="rId6" imgW="2806560" imgH="393480" progId="Equation.3">
              <p:embed/>
            </p:oleObj>
          </a:graphicData>
        </a:graphic>
      </p:graphicFrame>
      <p:sp>
        <p:nvSpPr>
          <p:cNvPr id="2065" name="Rectangle 60"/>
          <p:cNvSpPr>
            <a:spLocks noChangeArrowheads="1"/>
          </p:cNvSpPr>
          <p:nvPr/>
        </p:nvSpPr>
        <p:spPr bwMode="auto">
          <a:xfrm>
            <a:off x="1000125" y="0"/>
            <a:ext cx="71151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ru-RU" sz="2400">
                <a:ea typeface="Times New Roman" pitchFamily="18" charset="0"/>
                <a:cs typeface="Arial" charset="0"/>
              </a:rPr>
              <a:t>Какие из этих имен вы бы отнесли к следующим</a:t>
            </a:r>
          </a:p>
          <a:p>
            <a:pPr algn="ctr" eaLnBrk="0" hangingPunct="0"/>
            <a:r>
              <a:rPr lang="ru-RU" sz="2400">
                <a:ea typeface="Times New Roman" pitchFamily="18" charset="0"/>
                <a:cs typeface="Arial" charset="0"/>
              </a:rPr>
              <a:t> многочленам: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5357813" y="1071563"/>
            <a:ext cx="1346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/>
              <a:t>1); 2); 3)</a:t>
            </a: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2143125" y="3643313"/>
            <a:ext cx="4587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/>
              <a:t>2)</a:t>
            </a: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5643563" y="1857375"/>
            <a:ext cx="9032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/>
              <a:t>4); 5)</a:t>
            </a:r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5000625" y="2500313"/>
            <a:ext cx="9032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/>
              <a:t>1); 3)</a:t>
            </a:r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2357438" y="3071813"/>
            <a:ext cx="458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/>
              <a:t>1)</a:t>
            </a:r>
          </a:p>
        </p:txBody>
      </p:sp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8572500" y="6500813"/>
            <a:ext cx="571500" cy="357187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0"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5" grpId="0"/>
      <p:bldP spid="66" grpId="0"/>
      <p:bldP spid="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8" descr="клет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0"/>
            <a:ext cx="8388350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Line 2"/>
          <p:cNvSpPr>
            <a:spLocks noChangeShapeType="1"/>
          </p:cNvSpPr>
          <p:nvPr/>
        </p:nvSpPr>
        <p:spPr bwMode="auto">
          <a:xfrm>
            <a:off x="75565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2292" name="Picture 3" descr="спираль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755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 Box 34"/>
          <p:cNvSpPr txBox="1">
            <a:spLocks noChangeArrowheads="1"/>
          </p:cNvSpPr>
          <p:nvPr/>
        </p:nvSpPr>
        <p:spPr bwMode="auto">
          <a:xfrm rot="-5400000">
            <a:off x="-1908175" y="2232025"/>
            <a:ext cx="4830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  <a:latin typeface="Comic Sans MS" pitchFamily="66" charset="0"/>
              </a:rPr>
              <a:t>Учебник Алгебра 7, Ю.Н.Макарычев и др .</a:t>
            </a:r>
          </a:p>
        </p:txBody>
      </p:sp>
      <p:sp>
        <p:nvSpPr>
          <p:cNvPr id="34" name="Управляющая кнопка: далее 33">
            <a:hlinkClick r:id="" action="ppaction://hlinkshowjump?jump=nextslide" highlightClick="1"/>
          </p:cNvPr>
          <p:cNvSpPr/>
          <p:nvPr/>
        </p:nvSpPr>
        <p:spPr>
          <a:xfrm>
            <a:off x="8572500" y="6500813"/>
            <a:ext cx="571500" cy="357187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214438" y="214313"/>
            <a:ext cx="6786562" cy="585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3200" dirty="0">
                <a:solidFill>
                  <a:srgbClr val="002060"/>
                </a:solidFill>
              </a:rPr>
              <a:t>Определите степень многочлена</a:t>
            </a:r>
            <a:endParaRPr lang="en-US" sz="3200" dirty="0">
              <a:solidFill>
                <a:srgbClr val="002060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3200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3200" i="1" dirty="0"/>
              <a:t>а) 4а</a:t>
            </a:r>
            <a:r>
              <a:rPr lang="ru-RU" sz="3200" i="1" baseline="30000" dirty="0"/>
              <a:t>6</a:t>
            </a:r>
            <a:r>
              <a:rPr lang="ru-RU" sz="3200" i="1" dirty="0"/>
              <a:t> – 2а</a:t>
            </a:r>
            <a:r>
              <a:rPr lang="ru-RU" sz="3200" i="1" baseline="30000" dirty="0"/>
              <a:t>7</a:t>
            </a:r>
            <a:r>
              <a:rPr lang="ru-RU" sz="3200" i="1" dirty="0"/>
              <a:t> + а -1;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3200" i="1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3200" i="1" dirty="0"/>
              <a:t>б) 5р</a:t>
            </a:r>
            <a:r>
              <a:rPr lang="ru-RU" sz="3200" i="1" baseline="30000" dirty="0"/>
              <a:t>3 </a:t>
            </a:r>
            <a:r>
              <a:rPr lang="ru-RU" sz="3200" i="1" dirty="0"/>
              <a:t>– </a:t>
            </a:r>
            <a:r>
              <a:rPr lang="ru-RU" sz="3200" i="1" dirty="0" err="1"/>
              <a:t>р</a:t>
            </a:r>
            <a:r>
              <a:rPr lang="ru-RU" sz="3200" i="1" dirty="0"/>
              <a:t> – 2;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3200" i="1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3200" i="1" dirty="0"/>
              <a:t>в) 1-3х;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3200" i="1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3200" i="1" dirty="0"/>
              <a:t>г) 4ху+ху</a:t>
            </a:r>
            <a:r>
              <a:rPr lang="ru-RU" sz="3200" i="1" baseline="30000" dirty="0"/>
              <a:t>2</a:t>
            </a:r>
            <a:r>
              <a:rPr lang="ru-RU" sz="3200" i="1" dirty="0"/>
              <a:t>-5х</a:t>
            </a:r>
            <a:r>
              <a:rPr lang="ru-RU" sz="3200" i="1" baseline="30000" dirty="0"/>
              <a:t>2</a:t>
            </a:r>
            <a:r>
              <a:rPr lang="ru-RU" sz="3200" i="1" dirty="0"/>
              <a:t>+у;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3200" i="1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3200" i="1" dirty="0" err="1"/>
              <a:t>д</a:t>
            </a:r>
            <a:r>
              <a:rPr lang="ru-RU" sz="3200" i="1" dirty="0"/>
              <a:t>) 8х</a:t>
            </a:r>
            <a:r>
              <a:rPr lang="ru-RU" sz="3200" i="1" baseline="30000" dirty="0"/>
              <a:t>4</a:t>
            </a:r>
            <a:r>
              <a:rPr lang="ru-RU" sz="3200" i="1" dirty="0"/>
              <a:t>у + 5х</a:t>
            </a:r>
            <a:r>
              <a:rPr lang="ru-RU" sz="3200" i="1" baseline="30000" dirty="0"/>
              <a:t>2</a:t>
            </a:r>
            <a:r>
              <a:rPr lang="ru-RU" sz="3200" i="1" dirty="0"/>
              <a:t>у</a:t>
            </a:r>
            <a:r>
              <a:rPr lang="ru-RU" sz="3200" i="1" baseline="30000" dirty="0"/>
              <a:t>3</a:t>
            </a:r>
            <a:r>
              <a:rPr lang="ru-RU" sz="3200" i="1" dirty="0"/>
              <a:t>-11;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3200" i="1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3200" i="1" dirty="0"/>
              <a:t>е) </a:t>
            </a:r>
            <a:r>
              <a:rPr lang="ru-RU" sz="3200" i="1" dirty="0" err="1"/>
              <a:t>ху</a:t>
            </a:r>
            <a:r>
              <a:rPr lang="ru-RU" sz="3200" i="1" dirty="0"/>
              <a:t> +у</a:t>
            </a:r>
            <a:r>
              <a:rPr lang="en-US" sz="3200" i="1" dirty="0"/>
              <a:t>z +</a:t>
            </a:r>
            <a:r>
              <a:rPr lang="en-US" sz="3200" i="1" dirty="0" err="1"/>
              <a:t>xz</a:t>
            </a:r>
            <a:r>
              <a:rPr lang="en-US" sz="3200" i="1" dirty="0"/>
              <a:t> -1</a:t>
            </a:r>
            <a:r>
              <a:rPr lang="ru-RU" sz="3200" i="1" dirty="0"/>
              <a:t>.</a:t>
            </a:r>
          </a:p>
        </p:txBody>
      </p:sp>
      <p:sp>
        <p:nvSpPr>
          <p:cNvPr id="12296" name="TextBox 7"/>
          <p:cNvSpPr txBox="1">
            <a:spLocks noChangeArrowheads="1"/>
          </p:cNvSpPr>
          <p:nvPr/>
        </p:nvSpPr>
        <p:spPr bwMode="auto">
          <a:xfrm>
            <a:off x="7858125" y="214313"/>
            <a:ext cx="1285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№ 579</a:t>
            </a:r>
          </a:p>
        </p:txBody>
      </p:sp>
      <p:sp>
        <p:nvSpPr>
          <p:cNvPr id="10" name="Овал 9"/>
          <p:cNvSpPr/>
          <p:nvPr/>
        </p:nvSpPr>
        <p:spPr>
          <a:xfrm>
            <a:off x="5286375" y="1143000"/>
            <a:ext cx="571500" cy="500063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1" name="Овал 10"/>
          <p:cNvSpPr/>
          <p:nvPr/>
        </p:nvSpPr>
        <p:spPr>
          <a:xfrm>
            <a:off x="5286375" y="2786063"/>
            <a:ext cx="571500" cy="500062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2" name="Овал 11"/>
          <p:cNvSpPr/>
          <p:nvPr/>
        </p:nvSpPr>
        <p:spPr>
          <a:xfrm>
            <a:off x="5286380" y="3643314"/>
            <a:ext cx="571500" cy="500062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3" name="Овал 12"/>
          <p:cNvSpPr/>
          <p:nvPr/>
        </p:nvSpPr>
        <p:spPr>
          <a:xfrm>
            <a:off x="5286380" y="4500570"/>
            <a:ext cx="571500" cy="500062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4" name="Овал 13"/>
          <p:cNvSpPr/>
          <p:nvPr/>
        </p:nvSpPr>
        <p:spPr>
          <a:xfrm>
            <a:off x="5286380" y="5357826"/>
            <a:ext cx="571500" cy="500062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5" name="Овал 14"/>
          <p:cNvSpPr/>
          <p:nvPr/>
        </p:nvSpPr>
        <p:spPr>
          <a:xfrm>
            <a:off x="5286375" y="1928813"/>
            <a:ext cx="561975" cy="490537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3</a:t>
            </a:r>
          </a:p>
        </p:txBody>
      </p:sp>
      <p:pic>
        <p:nvPicPr>
          <p:cNvPr id="17" name="Picture 58" descr="клет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857232"/>
            <a:ext cx="10191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58" descr="клет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1714488"/>
            <a:ext cx="10191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58" descr="клет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2571744"/>
            <a:ext cx="10191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58" descr="клет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3429000"/>
            <a:ext cx="10191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58" descr="клет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4286256"/>
            <a:ext cx="10191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58" descr="клет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5214950"/>
            <a:ext cx="10191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8" descr="клет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0"/>
            <a:ext cx="8388350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Line 2"/>
          <p:cNvSpPr>
            <a:spLocks noChangeShapeType="1"/>
          </p:cNvSpPr>
          <p:nvPr/>
        </p:nvSpPr>
        <p:spPr bwMode="auto">
          <a:xfrm>
            <a:off x="75565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3316" name="Picture 3" descr="спираль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755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34"/>
          <p:cNvSpPr txBox="1">
            <a:spLocks noChangeArrowheads="1"/>
          </p:cNvSpPr>
          <p:nvPr/>
        </p:nvSpPr>
        <p:spPr bwMode="auto">
          <a:xfrm rot="-5400000">
            <a:off x="-1908175" y="2232025"/>
            <a:ext cx="4830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  <a:latin typeface="Comic Sans MS" pitchFamily="66" charset="0"/>
              </a:rPr>
              <a:t>Учебник Алгебра 7, Ю.Н.Макарычев и др .</a:t>
            </a:r>
          </a:p>
        </p:txBody>
      </p:sp>
      <p:sp>
        <p:nvSpPr>
          <p:cNvPr id="34" name="Управляющая кнопка: далее 33">
            <a:hlinkClick r:id="" action="ppaction://hlinkshowjump?jump=nextslide" highlightClick="1"/>
          </p:cNvPr>
          <p:cNvSpPr/>
          <p:nvPr/>
        </p:nvSpPr>
        <p:spPr>
          <a:xfrm>
            <a:off x="8572500" y="6500813"/>
            <a:ext cx="571500" cy="357187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391" name="TextBox 8"/>
          <p:cNvSpPr txBox="1">
            <a:spLocks noChangeArrowheads="1"/>
          </p:cNvSpPr>
          <p:nvPr/>
        </p:nvSpPr>
        <p:spPr bwMode="auto">
          <a:xfrm>
            <a:off x="714375" y="285750"/>
            <a:ext cx="7572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</a:rPr>
              <a:t>Представьте в стандартном виде многочлен</a:t>
            </a:r>
          </a:p>
        </p:txBody>
      </p:sp>
      <p:sp>
        <p:nvSpPr>
          <p:cNvPr id="13320" name="TextBox 9"/>
          <p:cNvSpPr txBox="1">
            <a:spLocks noChangeArrowheads="1"/>
          </p:cNvSpPr>
          <p:nvPr/>
        </p:nvSpPr>
        <p:spPr bwMode="auto">
          <a:xfrm>
            <a:off x="7715250" y="0"/>
            <a:ext cx="14287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/>
              <a:t>№ 570</a:t>
            </a:r>
            <a:endParaRPr lang="en-US" sz="2400" b="1"/>
          </a:p>
          <a:p>
            <a:pPr algn="ctr"/>
            <a:r>
              <a:rPr lang="ru-RU" sz="2400" b="1"/>
              <a:t>б)в)</a:t>
            </a:r>
          </a:p>
        </p:txBody>
      </p:sp>
      <p:sp>
        <p:nvSpPr>
          <p:cNvPr id="13321" name="TextBox 8"/>
          <p:cNvSpPr txBox="1">
            <a:spLocks noChangeArrowheads="1"/>
          </p:cNvSpPr>
          <p:nvPr/>
        </p:nvSpPr>
        <p:spPr bwMode="auto">
          <a:xfrm>
            <a:off x="785813" y="1071563"/>
            <a:ext cx="45005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i="1"/>
              <a:t>б)  2аа</a:t>
            </a:r>
            <a:r>
              <a:rPr lang="ru-RU" sz="3200" i="1" baseline="30000"/>
              <a:t>2</a:t>
            </a:r>
            <a:r>
              <a:rPr lang="ru-RU" sz="3200" i="1"/>
              <a:t>+а</a:t>
            </a:r>
            <a:r>
              <a:rPr lang="ru-RU" sz="3200" i="1" baseline="30000"/>
              <a:t>2</a:t>
            </a:r>
            <a:r>
              <a:rPr lang="ru-RU" sz="3200" i="1"/>
              <a:t>-3а</a:t>
            </a:r>
            <a:r>
              <a:rPr lang="ru-RU" sz="3200" i="1" baseline="30000"/>
              <a:t>2</a:t>
            </a:r>
            <a:r>
              <a:rPr lang="ru-RU" sz="3200" i="1"/>
              <a:t>+а</a:t>
            </a:r>
            <a:r>
              <a:rPr lang="ru-RU" sz="3200" i="1" baseline="30000"/>
              <a:t>3</a:t>
            </a:r>
            <a:r>
              <a:rPr lang="ru-RU" sz="3200" i="1"/>
              <a:t>-а = 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143500" y="1071563"/>
            <a:ext cx="36083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00000"/>
                </a:solidFill>
              </a:rPr>
              <a:t>2а</a:t>
            </a:r>
            <a:r>
              <a:rPr lang="ru-RU" sz="3200" i="1" baseline="30000">
                <a:solidFill>
                  <a:srgbClr val="000000"/>
                </a:solidFill>
              </a:rPr>
              <a:t>3</a:t>
            </a:r>
            <a:r>
              <a:rPr lang="ru-RU" sz="3200" i="1">
                <a:solidFill>
                  <a:srgbClr val="000000"/>
                </a:solidFill>
              </a:rPr>
              <a:t>+а</a:t>
            </a:r>
            <a:r>
              <a:rPr lang="ru-RU" sz="3200" i="1" baseline="30000">
                <a:solidFill>
                  <a:srgbClr val="000000"/>
                </a:solidFill>
              </a:rPr>
              <a:t>2</a:t>
            </a:r>
            <a:r>
              <a:rPr lang="ru-RU" sz="3200" i="1">
                <a:solidFill>
                  <a:srgbClr val="000000"/>
                </a:solidFill>
              </a:rPr>
              <a:t>-3а</a:t>
            </a:r>
            <a:r>
              <a:rPr lang="ru-RU" sz="3200" i="1" baseline="30000">
                <a:solidFill>
                  <a:srgbClr val="000000"/>
                </a:solidFill>
              </a:rPr>
              <a:t>2</a:t>
            </a:r>
            <a:r>
              <a:rPr lang="ru-RU" sz="3200" i="1">
                <a:solidFill>
                  <a:srgbClr val="000000"/>
                </a:solidFill>
              </a:rPr>
              <a:t>+а</a:t>
            </a:r>
            <a:r>
              <a:rPr lang="ru-RU" sz="3200" i="1" baseline="30000">
                <a:solidFill>
                  <a:srgbClr val="000000"/>
                </a:solidFill>
              </a:rPr>
              <a:t>3</a:t>
            </a:r>
            <a:r>
              <a:rPr lang="ru-RU" sz="3200" i="1">
                <a:solidFill>
                  <a:srgbClr val="000000"/>
                </a:solidFill>
              </a:rPr>
              <a:t>-а = 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5143500" y="1071563"/>
            <a:ext cx="7921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2а</a:t>
            </a:r>
            <a:r>
              <a:rPr lang="ru-RU" sz="3200" i="1" baseline="30000">
                <a:solidFill>
                  <a:srgbClr val="FF0000"/>
                </a:solidFill>
              </a:rPr>
              <a:t>3</a:t>
            </a:r>
            <a:endParaRPr lang="ru-RU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7358063" y="1071563"/>
            <a:ext cx="5651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а</a:t>
            </a:r>
            <a:r>
              <a:rPr lang="ru-RU" sz="3200" i="1" baseline="30000">
                <a:solidFill>
                  <a:srgbClr val="FF0000"/>
                </a:solidFill>
              </a:rPr>
              <a:t>3</a:t>
            </a:r>
            <a:endParaRPr lang="ru-RU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6000750" y="1071563"/>
            <a:ext cx="5651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0B050"/>
                </a:solidFill>
              </a:rPr>
              <a:t>а</a:t>
            </a:r>
            <a:r>
              <a:rPr lang="ru-RU" sz="3200" i="1" baseline="30000">
                <a:solidFill>
                  <a:srgbClr val="00B050"/>
                </a:solidFill>
              </a:rPr>
              <a:t>2</a:t>
            </a:r>
            <a:endParaRPr lang="ru-RU">
              <a:solidFill>
                <a:srgbClr val="00B050"/>
              </a:solidFill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6357938" y="1071563"/>
            <a:ext cx="9286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0B050"/>
                </a:solidFill>
              </a:rPr>
              <a:t>-3а</a:t>
            </a:r>
            <a:r>
              <a:rPr lang="ru-RU" sz="3200" i="1" baseline="30000">
                <a:solidFill>
                  <a:srgbClr val="00B050"/>
                </a:solidFill>
              </a:rPr>
              <a:t>2</a:t>
            </a:r>
            <a:endParaRPr lang="ru-RU">
              <a:solidFill>
                <a:srgbClr val="00B050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285875" y="1785938"/>
            <a:ext cx="25955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00000"/>
                </a:solidFill>
              </a:rPr>
              <a:t>= 3а</a:t>
            </a:r>
            <a:r>
              <a:rPr lang="ru-RU" sz="3200" i="1" baseline="30000">
                <a:solidFill>
                  <a:srgbClr val="000000"/>
                </a:solidFill>
              </a:rPr>
              <a:t>3</a:t>
            </a:r>
            <a:r>
              <a:rPr lang="ru-RU" sz="3200" i="1">
                <a:solidFill>
                  <a:srgbClr val="000000"/>
                </a:solidFill>
              </a:rPr>
              <a:t>-2а</a:t>
            </a:r>
            <a:r>
              <a:rPr lang="ru-RU" sz="3200" i="1" baseline="30000">
                <a:solidFill>
                  <a:srgbClr val="000000"/>
                </a:solidFill>
              </a:rPr>
              <a:t>2</a:t>
            </a:r>
            <a:r>
              <a:rPr lang="ru-RU" sz="3200" i="1">
                <a:solidFill>
                  <a:srgbClr val="000000"/>
                </a:solidFill>
              </a:rPr>
              <a:t>-а ; </a:t>
            </a:r>
          </a:p>
        </p:txBody>
      </p:sp>
      <p:sp>
        <p:nvSpPr>
          <p:cNvPr id="13328" name="TextBox 15"/>
          <p:cNvSpPr txBox="1">
            <a:spLocks noChangeArrowheads="1"/>
          </p:cNvSpPr>
          <p:nvPr/>
        </p:nvSpPr>
        <p:spPr bwMode="auto">
          <a:xfrm>
            <a:off x="1071563" y="2857500"/>
            <a:ext cx="5786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i="1"/>
              <a:t>в) 3хх</a:t>
            </a:r>
            <a:r>
              <a:rPr lang="ru-RU" sz="3200" i="1" baseline="30000"/>
              <a:t>4 </a:t>
            </a:r>
            <a:r>
              <a:rPr lang="ru-RU" sz="3200" i="1"/>
              <a:t>+ 3хх</a:t>
            </a:r>
            <a:r>
              <a:rPr lang="ru-RU" sz="3200" i="1" baseline="30000"/>
              <a:t>3</a:t>
            </a:r>
            <a:r>
              <a:rPr lang="ru-RU" sz="3200" i="1"/>
              <a:t> – 5х</a:t>
            </a:r>
            <a:r>
              <a:rPr lang="ru-RU" sz="3200" i="1" baseline="30000"/>
              <a:t>2</a:t>
            </a:r>
            <a:r>
              <a:rPr lang="ru-RU" sz="3200" i="1"/>
              <a:t>х</a:t>
            </a:r>
            <a:r>
              <a:rPr lang="ru-RU" sz="3200" i="1" baseline="30000"/>
              <a:t>3</a:t>
            </a:r>
            <a:r>
              <a:rPr lang="ru-RU" sz="3200" i="1"/>
              <a:t> – 5 х</a:t>
            </a:r>
            <a:r>
              <a:rPr lang="ru-RU" sz="3200" i="1" baseline="30000"/>
              <a:t>2</a:t>
            </a:r>
            <a:r>
              <a:rPr lang="ru-RU" sz="3200" i="1"/>
              <a:t>х =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1428750" y="3500438"/>
            <a:ext cx="46878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00000"/>
                </a:solidFill>
              </a:rPr>
              <a:t>= 3х</a:t>
            </a:r>
            <a:r>
              <a:rPr lang="ru-RU" sz="3200" i="1" baseline="30000">
                <a:solidFill>
                  <a:srgbClr val="000000"/>
                </a:solidFill>
              </a:rPr>
              <a:t>5 </a:t>
            </a:r>
            <a:r>
              <a:rPr lang="ru-RU" sz="3200" i="1">
                <a:solidFill>
                  <a:srgbClr val="000000"/>
                </a:solidFill>
              </a:rPr>
              <a:t>+ 3х</a:t>
            </a:r>
            <a:r>
              <a:rPr lang="ru-RU" sz="3200" i="1" baseline="30000">
                <a:solidFill>
                  <a:srgbClr val="000000"/>
                </a:solidFill>
              </a:rPr>
              <a:t>4</a:t>
            </a:r>
            <a:r>
              <a:rPr lang="ru-RU" sz="3200" i="1">
                <a:solidFill>
                  <a:srgbClr val="000000"/>
                </a:solidFill>
              </a:rPr>
              <a:t> – 5х</a:t>
            </a:r>
            <a:r>
              <a:rPr lang="ru-RU" sz="3200" i="1" baseline="30000">
                <a:solidFill>
                  <a:srgbClr val="000000"/>
                </a:solidFill>
              </a:rPr>
              <a:t>5</a:t>
            </a:r>
            <a:r>
              <a:rPr lang="ru-RU" sz="3200" i="1">
                <a:solidFill>
                  <a:srgbClr val="000000"/>
                </a:solidFill>
              </a:rPr>
              <a:t> – 5 х</a:t>
            </a:r>
            <a:r>
              <a:rPr lang="ru-RU" sz="3200" i="1" baseline="30000">
                <a:solidFill>
                  <a:srgbClr val="000000"/>
                </a:solidFill>
              </a:rPr>
              <a:t>3</a:t>
            </a:r>
            <a:r>
              <a:rPr lang="ru-RU" sz="3200" i="1">
                <a:solidFill>
                  <a:srgbClr val="000000"/>
                </a:solidFill>
              </a:rPr>
              <a:t> =</a:t>
            </a:r>
            <a:endParaRPr lang="ru-RU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785938" y="3500438"/>
            <a:ext cx="7699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C40062"/>
                </a:solidFill>
              </a:rPr>
              <a:t>3х</a:t>
            </a:r>
            <a:r>
              <a:rPr lang="ru-RU" sz="3200" i="1" baseline="30000">
                <a:solidFill>
                  <a:srgbClr val="C40062"/>
                </a:solidFill>
              </a:rPr>
              <a:t>5</a:t>
            </a:r>
            <a:endParaRPr lang="ru-RU">
              <a:solidFill>
                <a:srgbClr val="C40062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3500438" y="3500438"/>
            <a:ext cx="1225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C40062"/>
                </a:solidFill>
              </a:rPr>
              <a:t>– 5х</a:t>
            </a:r>
            <a:r>
              <a:rPr lang="ru-RU" sz="3200" i="1" baseline="30000">
                <a:solidFill>
                  <a:srgbClr val="C40062"/>
                </a:solidFill>
              </a:rPr>
              <a:t>5</a:t>
            </a:r>
            <a:r>
              <a:rPr lang="ru-RU" sz="3200" i="1">
                <a:solidFill>
                  <a:srgbClr val="C40062"/>
                </a:solidFill>
              </a:rPr>
              <a:t> </a:t>
            </a:r>
            <a:endParaRPr lang="ru-RU">
              <a:solidFill>
                <a:srgbClr val="C40062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428750" y="4143375"/>
            <a:ext cx="3770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00000"/>
                </a:solidFill>
              </a:rPr>
              <a:t>= -2х</a:t>
            </a:r>
            <a:r>
              <a:rPr lang="ru-RU" sz="3200" i="1" baseline="30000">
                <a:solidFill>
                  <a:srgbClr val="000000"/>
                </a:solidFill>
              </a:rPr>
              <a:t>5 </a:t>
            </a:r>
            <a:r>
              <a:rPr lang="ru-RU" sz="3200" i="1">
                <a:solidFill>
                  <a:srgbClr val="000000"/>
                </a:solidFill>
              </a:rPr>
              <a:t>+ 3х</a:t>
            </a:r>
            <a:r>
              <a:rPr lang="ru-RU" sz="3200" i="1" baseline="30000">
                <a:solidFill>
                  <a:srgbClr val="000000"/>
                </a:solidFill>
              </a:rPr>
              <a:t>4</a:t>
            </a:r>
            <a:r>
              <a:rPr lang="ru-RU" sz="3200" i="1">
                <a:solidFill>
                  <a:srgbClr val="000000"/>
                </a:solidFill>
              </a:rPr>
              <a:t>  – 5 х</a:t>
            </a:r>
            <a:r>
              <a:rPr lang="ru-RU" sz="3200" i="1" baseline="30000">
                <a:solidFill>
                  <a:srgbClr val="000000"/>
                </a:solidFill>
              </a:rPr>
              <a:t>3</a:t>
            </a:r>
            <a:r>
              <a:rPr lang="ru-RU" sz="3200" i="1">
                <a:solidFill>
                  <a:srgbClr val="000000"/>
                </a:solidFill>
              </a:rPr>
              <a:t> ;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13333" name="TextBox 9"/>
          <p:cNvSpPr txBox="1">
            <a:spLocks noChangeArrowheads="1"/>
          </p:cNvSpPr>
          <p:nvPr/>
        </p:nvSpPr>
        <p:spPr bwMode="auto">
          <a:xfrm>
            <a:off x="1500188" y="4643438"/>
            <a:ext cx="492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/>
              <a:t>№ 570 г)</a:t>
            </a:r>
            <a:endParaRPr lang="en-US" sz="2400" b="1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57250" y="5214938"/>
            <a:ext cx="7858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i="1"/>
              <a:t>г) </a:t>
            </a:r>
            <a:r>
              <a:rPr lang="en-US" sz="3200" i="1"/>
              <a:t>3a</a:t>
            </a:r>
            <a:r>
              <a:rPr lang="en-US" sz="3200" b="1" i="1" baseline="30000"/>
              <a:t>.</a:t>
            </a:r>
            <a:r>
              <a:rPr lang="en-US" sz="3200" i="1"/>
              <a:t>4b</a:t>
            </a:r>
            <a:r>
              <a:rPr lang="en-US" sz="3200" i="1" baseline="30000"/>
              <a:t>2</a:t>
            </a:r>
            <a:r>
              <a:rPr lang="en-US" sz="3200" i="1"/>
              <a:t> – 0,8b</a:t>
            </a:r>
            <a:r>
              <a:rPr lang="en-US" sz="3200" b="1" i="1" baseline="30000"/>
              <a:t>.</a:t>
            </a:r>
            <a:r>
              <a:rPr lang="en-US" sz="3200" i="1"/>
              <a:t>4b</a:t>
            </a:r>
            <a:r>
              <a:rPr lang="en-US" sz="3200" i="1" baseline="30000"/>
              <a:t>2</a:t>
            </a:r>
            <a:r>
              <a:rPr lang="en-US" sz="3200" i="1"/>
              <a:t> – 2ab</a:t>
            </a:r>
            <a:r>
              <a:rPr lang="en-US" sz="3200" b="1" i="1" baseline="30000"/>
              <a:t>.</a:t>
            </a:r>
            <a:r>
              <a:rPr lang="en-US" sz="3200" i="1"/>
              <a:t>3b + b</a:t>
            </a:r>
            <a:r>
              <a:rPr lang="en-US" sz="3200" b="1" i="1" baseline="30000"/>
              <a:t>.</a:t>
            </a:r>
            <a:r>
              <a:rPr lang="en-US" sz="3200" i="1"/>
              <a:t>3b</a:t>
            </a:r>
            <a:r>
              <a:rPr lang="en-US" sz="3200" i="1" baseline="30000"/>
              <a:t>2</a:t>
            </a:r>
            <a:r>
              <a:rPr lang="en-US" sz="3200" i="1"/>
              <a:t> – 1</a:t>
            </a:r>
            <a:r>
              <a:rPr lang="ru-RU" sz="3200" i="1"/>
              <a:t> =</a:t>
            </a:r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1071563" y="5857875"/>
            <a:ext cx="6181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00000"/>
                </a:solidFill>
              </a:rPr>
              <a:t>=12</a:t>
            </a:r>
            <a:r>
              <a:rPr lang="en-US" sz="3200" i="1">
                <a:solidFill>
                  <a:srgbClr val="000000"/>
                </a:solidFill>
              </a:rPr>
              <a:t>ab</a:t>
            </a:r>
            <a:r>
              <a:rPr lang="en-US" sz="3200" i="1" baseline="30000">
                <a:solidFill>
                  <a:srgbClr val="000000"/>
                </a:solidFill>
              </a:rPr>
              <a:t>2</a:t>
            </a:r>
            <a:r>
              <a:rPr lang="en-US" sz="3200" i="1">
                <a:solidFill>
                  <a:srgbClr val="000000"/>
                </a:solidFill>
              </a:rPr>
              <a:t> – </a:t>
            </a:r>
            <a:r>
              <a:rPr lang="ru-RU" sz="3200" i="1">
                <a:solidFill>
                  <a:srgbClr val="000000"/>
                </a:solidFill>
              </a:rPr>
              <a:t>3</a:t>
            </a:r>
            <a:r>
              <a:rPr lang="en-US" sz="3200" i="1">
                <a:solidFill>
                  <a:srgbClr val="000000"/>
                </a:solidFill>
              </a:rPr>
              <a:t>,</a:t>
            </a:r>
            <a:r>
              <a:rPr lang="ru-RU" sz="3200" i="1">
                <a:solidFill>
                  <a:srgbClr val="000000"/>
                </a:solidFill>
              </a:rPr>
              <a:t>2</a:t>
            </a:r>
            <a:r>
              <a:rPr lang="en-US" sz="3200" i="1">
                <a:solidFill>
                  <a:srgbClr val="000000"/>
                </a:solidFill>
              </a:rPr>
              <a:t>b</a:t>
            </a:r>
            <a:r>
              <a:rPr lang="ru-RU" sz="3200" i="1" baseline="30000">
                <a:solidFill>
                  <a:srgbClr val="000000"/>
                </a:solidFill>
              </a:rPr>
              <a:t>3</a:t>
            </a:r>
            <a:r>
              <a:rPr lang="en-US" sz="3200" i="1">
                <a:solidFill>
                  <a:srgbClr val="000000"/>
                </a:solidFill>
              </a:rPr>
              <a:t> – </a:t>
            </a:r>
            <a:r>
              <a:rPr lang="ru-RU" sz="3200" i="1">
                <a:solidFill>
                  <a:srgbClr val="000000"/>
                </a:solidFill>
              </a:rPr>
              <a:t>6</a:t>
            </a:r>
            <a:r>
              <a:rPr lang="en-US" sz="3200" i="1">
                <a:solidFill>
                  <a:srgbClr val="000000"/>
                </a:solidFill>
              </a:rPr>
              <a:t>ab</a:t>
            </a:r>
            <a:r>
              <a:rPr lang="ru-RU" sz="3200" i="1" baseline="30000">
                <a:solidFill>
                  <a:srgbClr val="000000"/>
                </a:solidFill>
              </a:rPr>
              <a:t>2</a:t>
            </a:r>
            <a:r>
              <a:rPr lang="en-US" sz="3200" i="1">
                <a:solidFill>
                  <a:srgbClr val="000000"/>
                </a:solidFill>
              </a:rPr>
              <a:t> + 3b</a:t>
            </a:r>
            <a:r>
              <a:rPr lang="ru-RU" sz="3200" i="1" baseline="30000">
                <a:solidFill>
                  <a:srgbClr val="000000"/>
                </a:solidFill>
              </a:rPr>
              <a:t>3</a:t>
            </a:r>
            <a:r>
              <a:rPr lang="en-US" sz="3200" i="1">
                <a:solidFill>
                  <a:srgbClr val="000000"/>
                </a:solidFill>
              </a:rPr>
              <a:t> – 1</a:t>
            </a:r>
            <a:r>
              <a:rPr lang="ru-RU" sz="3200" i="1">
                <a:solidFill>
                  <a:srgbClr val="000000"/>
                </a:solidFill>
              </a:rPr>
              <a:t>=</a:t>
            </a: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1285875" y="5857875"/>
            <a:ext cx="13604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0B050"/>
                </a:solidFill>
              </a:rPr>
              <a:t>12</a:t>
            </a:r>
            <a:r>
              <a:rPr lang="en-US" sz="3200" i="1">
                <a:solidFill>
                  <a:srgbClr val="00B050"/>
                </a:solidFill>
              </a:rPr>
              <a:t>ab</a:t>
            </a:r>
            <a:r>
              <a:rPr lang="en-US" sz="3200" i="1" baseline="30000">
                <a:solidFill>
                  <a:srgbClr val="00B050"/>
                </a:solidFill>
              </a:rPr>
              <a:t>2</a:t>
            </a:r>
            <a:r>
              <a:rPr lang="en-US" sz="3200" i="1">
                <a:solidFill>
                  <a:srgbClr val="00B050"/>
                </a:solidFill>
              </a:rPr>
              <a:t> </a:t>
            </a:r>
            <a:endParaRPr lang="ru-RU">
              <a:solidFill>
                <a:srgbClr val="00B050"/>
              </a:solidFill>
            </a:endParaRPr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3857625" y="5857875"/>
            <a:ext cx="14747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i="1">
                <a:solidFill>
                  <a:srgbClr val="00B050"/>
                </a:solidFill>
              </a:rPr>
              <a:t>– </a:t>
            </a:r>
            <a:r>
              <a:rPr lang="ru-RU" sz="3200" i="1">
                <a:solidFill>
                  <a:srgbClr val="00B050"/>
                </a:solidFill>
              </a:rPr>
              <a:t>6</a:t>
            </a:r>
            <a:r>
              <a:rPr lang="en-US" sz="3200" i="1">
                <a:solidFill>
                  <a:srgbClr val="00B050"/>
                </a:solidFill>
              </a:rPr>
              <a:t>ab</a:t>
            </a:r>
            <a:r>
              <a:rPr lang="ru-RU" sz="3200" i="1" baseline="30000">
                <a:solidFill>
                  <a:srgbClr val="00B050"/>
                </a:solidFill>
              </a:rPr>
              <a:t>2</a:t>
            </a:r>
            <a:r>
              <a:rPr lang="en-US" sz="3200" i="1">
                <a:solidFill>
                  <a:srgbClr val="00B050"/>
                </a:solidFill>
              </a:rPr>
              <a:t> </a:t>
            </a:r>
            <a:endParaRPr lang="ru-RU">
              <a:solidFill>
                <a:srgbClr val="00B050"/>
              </a:solidFill>
            </a:endParaRPr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2500313" y="5857875"/>
            <a:ext cx="15890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i="1">
                <a:solidFill>
                  <a:srgbClr val="C00000"/>
                </a:solidFill>
              </a:rPr>
              <a:t>– </a:t>
            </a:r>
            <a:r>
              <a:rPr lang="ru-RU" sz="3200" i="1">
                <a:solidFill>
                  <a:srgbClr val="C00000"/>
                </a:solidFill>
              </a:rPr>
              <a:t>3</a:t>
            </a:r>
            <a:r>
              <a:rPr lang="en-US" sz="3200" i="1">
                <a:solidFill>
                  <a:srgbClr val="C00000"/>
                </a:solidFill>
              </a:rPr>
              <a:t>,</a:t>
            </a:r>
            <a:r>
              <a:rPr lang="ru-RU" sz="3200" i="1">
                <a:solidFill>
                  <a:srgbClr val="C00000"/>
                </a:solidFill>
              </a:rPr>
              <a:t>2</a:t>
            </a:r>
            <a:r>
              <a:rPr lang="en-US" sz="3200" i="1">
                <a:solidFill>
                  <a:srgbClr val="C00000"/>
                </a:solidFill>
              </a:rPr>
              <a:t>b</a:t>
            </a:r>
            <a:r>
              <a:rPr lang="ru-RU" sz="3200" i="1" baseline="30000">
                <a:solidFill>
                  <a:srgbClr val="C00000"/>
                </a:solidFill>
              </a:rPr>
              <a:t>3</a:t>
            </a:r>
            <a:r>
              <a:rPr lang="en-US" sz="3200" i="1">
                <a:solidFill>
                  <a:srgbClr val="000000"/>
                </a:solidFill>
              </a:rPr>
              <a:t> </a:t>
            </a:r>
            <a:endParaRPr lang="ru-RU"/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5500688" y="5857875"/>
            <a:ext cx="9064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i="1">
                <a:solidFill>
                  <a:srgbClr val="C00000"/>
                </a:solidFill>
              </a:rPr>
              <a:t>3b</a:t>
            </a:r>
            <a:r>
              <a:rPr lang="ru-RU" sz="3200" i="1" baseline="30000">
                <a:solidFill>
                  <a:srgbClr val="C00000"/>
                </a:solidFill>
              </a:rPr>
              <a:t>3</a:t>
            </a:r>
            <a:r>
              <a:rPr lang="en-US" sz="3200" i="1">
                <a:solidFill>
                  <a:srgbClr val="000000"/>
                </a:solidFill>
              </a:rPr>
              <a:t> </a:t>
            </a:r>
            <a:endParaRPr lang="ru-RU"/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1071563" y="6273800"/>
            <a:ext cx="3802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00000"/>
                </a:solidFill>
              </a:rPr>
              <a:t>=</a:t>
            </a:r>
            <a:r>
              <a:rPr lang="en-US" sz="3200" i="1">
                <a:solidFill>
                  <a:srgbClr val="000000"/>
                </a:solidFill>
              </a:rPr>
              <a:t> </a:t>
            </a:r>
            <a:r>
              <a:rPr lang="ru-RU" sz="3200" i="1">
                <a:solidFill>
                  <a:srgbClr val="000000"/>
                </a:solidFill>
              </a:rPr>
              <a:t>6</a:t>
            </a:r>
            <a:r>
              <a:rPr lang="en-US" sz="3200" i="1">
                <a:solidFill>
                  <a:srgbClr val="000000"/>
                </a:solidFill>
              </a:rPr>
              <a:t>ab</a:t>
            </a:r>
            <a:r>
              <a:rPr lang="ru-RU" sz="3200" i="1" baseline="30000">
                <a:solidFill>
                  <a:srgbClr val="000000"/>
                </a:solidFill>
              </a:rPr>
              <a:t>2</a:t>
            </a:r>
            <a:r>
              <a:rPr lang="en-US" sz="3200" i="1">
                <a:solidFill>
                  <a:srgbClr val="000000"/>
                </a:solidFill>
              </a:rPr>
              <a:t> – </a:t>
            </a:r>
            <a:r>
              <a:rPr lang="ru-RU" sz="3200" i="1">
                <a:solidFill>
                  <a:srgbClr val="000000"/>
                </a:solidFill>
              </a:rPr>
              <a:t>0</a:t>
            </a:r>
            <a:r>
              <a:rPr lang="en-US" sz="3200" i="1">
                <a:solidFill>
                  <a:srgbClr val="000000"/>
                </a:solidFill>
              </a:rPr>
              <a:t>,</a:t>
            </a:r>
            <a:r>
              <a:rPr lang="ru-RU" sz="3200" i="1">
                <a:solidFill>
                  <a:srgbClr val="000000"/>
                </a:solidFill>
              </a:rPr>
              <a:t>2</a:t>
            </a:r>
            <a:r>
              <a:rPr lang="en-US" sz="3200" i="1">
                <a:solidFill>
                  <a:srgbClr val="000000"/>
                </a:solidFill>
              </a:rPr>
              <a:t>b</a:t>
            </a:r>
            <a:r>
              <a:rPr lang="ru-RU" sz="3200" i="1" baseline="30000">
                <a:solidFill>
                  <a:srgbClr val="000000"/>
                </a:solidFill>
              </a:rPr>
              <a:t>3</a:t>
            </a:r>
            <a:r>
              <a:rPr lang="en-US" sz="3200" i="1">
                <a:solidFill>
                  <a:srgbClr val="000000"/>
                </a:solidFill>
              </a:rPr>
              <a:t>  – 1</a:t>
            </a:r>
            <a:r>
              <a:rPr lang="ru-RU" sz="3200" i="1">
                <a:solidFill>
                  <a:srgbClr val="000000"/>
                </a:solidFill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1"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8" descr="клет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38100"/>
            <a:ext cx="8388350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Line 2"/>
          <p:cNvSpPr>
            <a:spLocks noChangeShapeType="1"/>
          </p:cNvSpPr>
          <p:nvPr/>
        </p:nvSpPr>
        <p:spPr bwMode="auto">
          <a:xfrm>
            <a:off x="75565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4340" name="Picture 3" descr="спираль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755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 Box 34"/>
          <p:cNvSpPr txBox="1">
            <a:spLocks noChangeArrowheads="1"/>
          </p:cNvSpPr>
          <p:nvPr/>
        </p:nvSpPr>
        <p:spPr bwMode="auto">
          <a:xfrm rot="-5400000">
            <a:off x="-1908175" y="2232025"/>
            <a:ext cx="4830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  <a:latin typeface="Comic Sans MS" pitchFamily="66" charset="0"/>
              </a:rPr>
              <a:t>Учебник Алгебра 7, Ю.Н.Макарычев и др .</a:t>
            </a:r>
          </a:p>
        </p:txBody>
      </p:sp>
      <p:sp>
        <p:nvSpPr>
          <p:cNvPr id="34" name="Управляющая кнопка: далее 33">
            <a:hlinkClick r:id="" action="ppaction://hlinkshowjump?jump=nextslide" highlightClick="1"/>
          </p:cNvPr>
          <p:cNvSpPr/>
          <p:nvPr/>
        </p:nvSpPr>
        <p:spPr>
          <a:xfrm>
            <a:off x="8572500" y="6500813"/>
            <a:ext cx="571500" cy="357187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391" name="TextBox 8"/>
          <p:cNvSpPr txBox="1">
            <a:spLocks noChangeArrowheads="1"/>
          </p:cNvSpPr>
          <p:nvPr/>
        </p:nvSpPr>
        <p:spPr bwMode="auto">
          <a:xfrm>
            <a:off x="714375" y="285750"/>
            <a:ext cx="7572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</a:rPr>
              <a:t>Представьте в стандартном виде многочлен</a:t>
            </a:r>
          </a:p>
        </p:txBody>
      </p:sp>
      <p:sp>
        <p:nvSpPr>
          <p:cNvPr id="14344" name="TextBox 9"/>
          <p:cNvSpPr txBox="1">
            <a:spLocks noChangeArrowheads="1"/>
          </p:cNvSpPr>
          <p:nvPr/>
        </p:nvSpPr>
        <p:spPr bwMode="auto">
          <a:xfrm>
            <a:off x="7715250" y="0"/>
            <a:ext cx="14287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/>
              <a:t>№ 571</a:t>
            </a:r>
            <a:endParaRPr lang="en-US" sz="2400" b="1"/>
          </a:p>
          <a:p>
            <a:pPr algn="ctr"/>
            <a:r>
              <a:rPr lang="ru-RU" sz="2400" b="1"/>
              <a:t>а)б)</a:t>
            </a:r>
          </a:p>
        </p:txBody>
      </p:sp>
      <p:sp>
        <p:nvSpPr>
          <p:cNvPr id="16393" name="TextBox 8"/>
          <p:cNvSpPr txBox="1">
            <a:spLocks noChangeArrowheads="1"/>
          </p:cNvSpPr>
          <p:nvPr/>
        </p:nvSpPr>
        <p:spPr bwMode="auto">
          <a:xfrm>
            <a:off x="785813" y="1071563"/>
            <a:ext cx="76438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i="1"/>
              <a:t>а)  2а</a:t>
            </a:r>
            <a:r>
              <a:rPr lang="ru-RU" sz="3200" i="1" baseline="30000"/>
              <a:t>2</a:t>
            </a:r>
            <a:r>
              <a:rPr lang="ru-RU" sz="3200" i="1"/>
              <a:t>х</a:t>
            </a:r>
            <a:r>
              <a:rPr lang="ru-RU" sz="3200" i="1" baseline="30000">
                <a:solidFill>
                  <a:srgbClr val="000000"/>
                </a:solidFill>
              </a:rPr>
              <a:t>3</a:t>
            </a:r>
            <a:r>
              <a:rPr lang="ru-RU" sz="3200" i="1"/>
              <a:t>-ах</a:t>
            </a:r>
            <a:r>
              <a:rPr lang="ru-RU" sz="3200" i="1" baseline="30000"/>
              <a:t>3 </a:t>
            </a:r>
            <a:r>
              <a:rPr lang="ru-RU" sz="3200" i="1"/>
              <a:t>- а</a:t>
            </a:r>
            <a:r>
              <a:rPr lang="ru-RU" sz="3200" i="1" baseline="30000"/>
              <a:t>4</a:t>
            </a:r>
            <a:r>
              <a:rPr lang="ru-RU" sz="3200" i="1"/>
              <a:t> -а</a:t>
            </a:r>
            <a:r>
              <a:rPr lang="ru-RU" sz="3200" i="1" baseline="30000"/>
              <a:t>2</a:t>
            </a:r>
            <a:r>
              <a:rPr lang="ru-RU" sz="3200" i="1"/>
              <a:t>х</a:t>
            </a:r>
            <a:r>
              <a:rPr lang="ru-RU" sz="3200" i="1" baseline="30000">
                <a:solidFill>
                  <a:srgbClr val="000000"/>
                </a:solidFill>
              </a:rPr>
              <a:t>3 </a:t>
            </a:r>
            <a:r>
              <a:rPr lang="ru-RU" sz="3200" i="1"/>
              <a:t>+ах</a:t>
            </a:r>
            <a:r>
              <a:rPr lang="ru-RU" sz="3200" i="1" baseline="30000"/>
              <a:t>3</a:t>
            </a:r>
            <a:r>
              <a:rPr lang="ru-RU" sz="3200" i="1"/>
              <a:t>+ 2а</a:t>
            </a:r>
            <a:r>
              <a:rPr lang="ru-RU" sz="3200" i="1" baseline="30000"/>
              <a:t>4</a:t>
            </a:r>
            <a:r>
              <a:rPr lang="ru-RU" sz="3200" i="1"/>
              <a:t> = </a:t>
            </a: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285875" y="1785938"/>
            <a:ext cx="4365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00000"/>
                </a:solidFill>
              </a:rPr>
              <a:t>= 1</a:t>
            </a:r>
            <a:r>
              <a:rPr lang="ru-RU" sz="3200" i="1"/>
              <a:t>а</a:t>
            </a:r>
            <a:r>
              <a:rPr lang="ru-RU" sz="3200" i="1" baseline="30000"/>
              <a:t>2</a:t>
            </a:r>
            <a:r>
              <a:rPr lang="ru-RU" sz="3200" i="1"/>
              <a:t>х</a:t>
            </a:r>
            <a:r>
              <a:rPr lang="ru-RU" sz="3200" i="1" baseline="30000">
                <a:solidFill>
                  <a:srgbClr val="000000"/>
                </a:solidFill>
              </a:rPr>
              <a:t>3 </a:t>
            </a:r>
            <a:r>
              <a:rPr lang="ru-RU" sz="3200" i="1">
                <a:solidFill>
                  <a:srgbClr val="000000"/>
                </a:solidFill>
              </a:rPr>
              <a:t>+1</a:t>
            </a:r>
            <a:r>
              <a:rPr lang="ru-RU" sz="3200" i="1"/>
              <a:t>а</a:t>
            </a:r>
            <a:r>
              <a:rPr lang="ru-RU" sz="3200" i="1" baseline="30000"/>
              <a:t>4 </a:t>
            </a:r>
            <a:r>
              <a:rPr lang="ru-RU" sz="3200" i="1">
                <a:solidFill>
                  <a:srgbClr val="000000"/>
                </a:solidFill>
              </a:rPr>
              <a:t>= </a:t>
            </a:r>
            <a:r>
              <a:rPr lang="ru-RU" sz="3200" i="1"/>
              <a:t>а</a:t>
            </a:r>
            <a:r>
              <a:rPr lang="ru-RU" sz="3200" i="1" baseline="30000"/>
              <a:t>2</a:t>
            </a:r>
            <a:r>
              <a:rPr lang="ru-RU" sz="3200" i="1"/>
              <a:t>х</a:t>
            </a:r>
            <a:r>
              <a:rPr lang="ru-RU" sz="3200" i="1" baseline="30000">
                <a:solidFill>
                  <a:srgbClr val="000000"/>
                </a:solidFill>
              </a:rPr>
              <a:t>3 </a:t>
            </a:r>
            <a:r>
              <a:rPr lang="ru-RU" sz="3200" i="1">
                <a:solidFill>
                  <a:srgbClr val="000000"/>
                </a:solidFill>
              </a:rPr>
              <a:t>+</a:t>
            </a:r>
            <a:r>
              <a:rPr lang="ru-RU" sz="3200" i="1"/>
              <a:t>а</a:t>
            </a:r>
            <a:r>
              <a:rPr lang="ru-RU" sz="3200" i="1" baseline="30000"/>
              <a:t>4 </a:t>
            </a:r>
            <a:endParaRPr lang="ru-RU" sz="3200" i="1">
              <a:solidFill>
                <a:srgbClr val="000000"/>
              </a:solidFill>
            </a:endParaRPr>
          </a:p>
        </p:txBody>
      </p:sp>
      <p:sp>
        <p:nvSpPr>
          <p:cNvPr id="16400" name="TextBox 15"/>
          <p:cNvSpPr txBox="1">
            <a:spLocks noChangeArrowheads="1"/>
          </p:cNvSpPr>
          <p:nvPr/>
        </p:nvSpPr>
        <p:spPr bwMode="auto">
          <a:xfrm>
            <a:off x="785813" y="2857500"/>
            <a:ext cx="8072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i="1"/>
              <a:t>б) 5х</a:t>
            </a:r>
            <a:r>
              <a:rPr lang="ru-RU" sz="3200" b="1" i="1" baseline="30000"/>
              <a:t>.</a:t>
            </a:r>
            <a:r>
              <a:rPr lang="ru-RU" sz="3200" i="1"/>
              <a:t>2у</a:t>
            </a:r>
            <a:r>
              <a:rPr lang="ru-RU" sz="3200" i="1" baseline="30000"/>
              <a:t>2 </a:t>
            </a:r>
            <a:r>
              <a:rPr lang="ru-RU" sz="3200" i="1"/>
              <a:t> – 5х</a:t>
            </a:r>
            <a:r>
              <a:rPr lang="ru-RU" sz="3200" b="1" i="1" baseline="30000"/>
              <a:t>.</a:t>
            </a:r>
            <a:r>
              <a:rPr lang="ru-RU" sz="3200" i="1"/>
              <a:t>3ху – х</a:t>
            </a:r>
            <a:r>
              <a:rPr lang="ru-RU" sz="3200" i="1" baseline="30000"/>
              <a:t>2</a:t>
            </a:r>
            <a:r>
              <a:rPr lang="ru-RU" sz="3200" i="1"/>
              <a:t>у  + 6ху</a:t>
            </a:r>
            <a:r>
              <a:rPr lang="en-US" sz="3200" i="1" baseline="30000"/>
              <a:t>2</a:t>
            </a:r>
            <a:r>
              <a:rPr lang="ru-RU" sz="3200" i="1"/>
              <a:t>=</a:t>
            </a:r>
          </a:p>
        </p:txBody>
      </p: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1357313" y="1071563"/>
            <a:ext cx="11493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C00000"/>
                </a:solidFill>
              </a:rPr>
              <a:t>2а</a:t>
            </a:r>
            <a:r>
              <a:rPr lang="ru-RU" sz="3200" i="1" baseline="30000">
                <a:solidFill>
                  <a:srgbClr val="C00000"/>
                </a:solidFill>
              </a:rPr>
              <a:t>2</a:t>
            </a:r>
            <a:r>
              <a:rPr lang="ru-RU" sz="3200" i="1">
                <a:solidFill>
                  <a:srgbClr val="C00000"/>
                </a:solidFill>
              </a:rPr>
              <a:t>х</a:t>
            </a:r>
            <a:r>
              <a:rPr lang="ru-RU" sz="3200" i="1" baseline="30000">
                <a:solidFill>
                  <a:srgbClr val="C00000"/>
                </a:solidFill>
              </a:rPr>
              <a:t>3</a:t>
            </a:r>
            <a:endParaRPr lang="ru-RU">
              <a:solidFill>
                <a:srgbClr val="C00000"/>
              </a:solidFill>
            </a:endParaRPr>
          </a:p>
        </p:txBody>
      </p:sp>
      <p:sp>
        <p:nvSpPr>
          <p:cNvPr id="31" name="Прямоугольник 30"/>
          <p:cNvSpPr>
            <a:spLocks noChangeArrowheads="1"/>
          </p:cNvSpPr>
          <p:nvPr/>
        </p:nvSpPr>
        <p:spPr bwMode="auto">
          <a:xfrm>
            <a:off x="3857625" y="1071563"/>
            <a:ext cx="11334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C00000"/>
                </a:solidFill>
              </a:rPr>
              <a:t>-а</a:t>
            </a:r>
            <a:r>
              <a:rPr lang="ru-RU" sz="3200" i="1" baseline="30000">
                <a:solidFill>
                  <a:srgbClr val="C00000"/>
                </a:solidFill>
              </a:rPr>
              <a:t>2</a:t>
            </a:r>
            <a:r>
              <a:rPr lang="ru-RU" sz="3200" i="1">
                <a:solidFill>
                  <a:srgbClr val="C00000"/>
                </a:solidFill>
              </a:rPr>
              <a:t>х</a:t>
            </a:r>
            <a:r>
              <a:rPr lang="ru-RU" sz="3200" i="1" baseline="30000">
                <a:solidFill>
                  <a:srgbClr val="C00000"/>
                </a:solidFill>
              </a:rPr>
              <a:t>3 </a:t>
            </a:r>
            <a:endParaRPr lang="ru-RU">
              <a:solidFill>
                <a:srgbClr val="C00000"/>
              </a:solidFill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rot="16200000" flipH="1">
            <a:off x="2571750" y="1214438"/>
            <a:ext cx="500063" cy="357187"/>
          </a:xfrm>
          <a:prstGeom prst="line">
            <a:avLst/>
          </a:prstGeom>
          <a:ln w="28575">
            <a:solidFill>
              <a:srgbClr val="00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6200000" flipH="1">
            <a:off x="5072062" y="1214438"/>
            <a:ext cx="500063" cy="357188"/>
          </a:xfrm>
          <a:prstGeom prst="line">
            <a:avLst/>
          </a:prstGeom>
          <a:ln w="28575">
            <a:solidFill>
              <a:srgbClr val="00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>
            <a:spLocks noChangeArrowheads="1"/>
          </p:cNvSpPr>
          <p:nvPr/>
        </p:nvSpPr>
        <p:spPr bwMode="auto">
          <a:xfrm>
            <a:off x="3143250" y="1071563"/>
            <a:ext cx="928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0B050"/>
                </a:solidFill>
              </a:rPr>
              <a:t>- а</a:t>
            </a:r>
            <a:r>
              <a:rPr lang="ru-RU" sz="3200" i="1" baseline="30000">
                <a:solidFill>
                  <a:srgbClr val="00B050"/>
                </a:solidFill>
              </a:rPr>
              <a:t>4</a:t>
            </a:r>
            <a:r>
              <a:rPr lang="ru-RU" sz="3200" i="1">
                <a:solidFill>
                  <a:srgbClr val="00B050"/>
                </a:solidFill>
              </a:rPr>
              <a:t> </a:t>
            </a:r>
            <a:endParaRPr lang="ru-RU">
              <a:solidFill>
                <a:srgbClr val="00B050"/>
              </a:solidFill>
            </a:endParaRPr>
          </a:p>
        </p:txBody>
      </p:sp>
      <p:sp>
        <p:nvSpPr>
          <p:cNvPr id="37" name="Прямоугольник 36"/>
          <p:cNvSpPr>
            <a:spLocks noChangeArrowheads="1"/>
          </p:cNvSpPr>
          <p:nvPr/>
        </p:nvSpPr>
        <p:spPr bwMode="auto">
          <a:xfrm>
            <a:off x="5929313" y="1071563"/>
            <a:ext cx="7921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0B050"/>
                </a:solidFill>
              </a:rPr>
              <a:t>2а</a:t>
            </a:r>
            <a:r>
              <a:rPr lang="ru-RU" sz="3200" i="1" baseline="30000">
                <a:solidFill>
                  <a:srgbClr val="00B050"/>
                </a:solidFill>
              </a:rPr>
              <a:t>4</a:t>
            </a:r>
            <a:endParaRPr lang="ru-RU">
              <a:solidFill>
                <a:srgbClr val="00B050"/>
              </a:solidFill>
            </a:endParaRPr>
          </a:p>
        </p:txBody>
      </p:sp>
      <p:sp>
        <p:nvSpPr>
          <p:cNvPr id="38" name="Прямоугольник 37"/>
          <p:cNvSpPr>
            <a:spLocks noChangeArrowheads="1"/>
          </p:cNvSpPr>
          <p:nvPr/>
        </p:nvSpPr>
        <p:spPr bwMode="auto">
          <a:xfrm>
            <a:off x="1214438" y="3429000"/>
            <a:ext cx="57356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00000"/>
                </a:solidFill>
              </a:rPr>
              <a:t>= 10ху</a:t>
            </a:r>
            <a:r>
              <a:rPr lang="ru-RU" sz="3200" i="1" baseline="30000">
                <a:solidFill>
                  <a:srgbClr val="000000"/>
                </a:solidFill>
              </a:rPr>
              <a:t>2 </a:t>
            </a:r>
            <a:r>
              <a:rPr lang="ru-RU" sz="3200" i="1">
                <a:solidFill>
                  <a:srgbClr val="000000"/>
                </a:solidFill>
              </a:rPr>
              <a:t> – 15х</a:t>
            </a:r>
            <a:r>
              <a:rPr lang="ru-RU" sz="3200" i="1" baseline="30000">
                <a:solidFill>
                  <a:srgbClr val="000000"/>
                </a:solidFill>
              </a:rPr>
              <a:t>2</a:t>
            </a:r>
            <a:r>
              <a:rPr lang="ru-RU" sz="3200" i="1">
                <a:solidFill>
                  <a:srgbClr val="000000"/>
                </a:solidFill>
              </a:rPr>
              <a:t>у – х</a:t>
            </a:r>
            <a:r>
              <a:rPr lang="ru-RU" sz="3200" i="1" baseline="30000">
                <a:solidFill>
                  <a:srgbClr val="000000"/>
                </a:solidFill>
              </a:rPr>
              <a:t>2</a:t>
            </a:r>
            <a:r>
              <a:rPr lang="ru-RU" sz="3200" i="1">
                <a:solidFill>
                  <a:srgbClr val="000000"/>
                </a:solidFill>
              </a:rPr>
              <a:t>у  + 6ху</a:t>
            </a:r>
            <a:r>
              <a:rPr lang="en-US" sz="3200" i="1" baseline="30000">
                <a:solidFill>
                  <a:srgbClr val="000000"/>
                </a:solidFill>
              </a:rPr>
              <a:t>2</a:t>
            </a:r>
            <a:r>
              <a:rPr lang="ru-RU" sz="3200" i="1">
                <a:solidFill>
                  <a:srgbClr val="000000"/>
                </a:solidFill>
              </a:rPr>
              <a:t>=</a:t>
            </a:r>
          </a:p>
        </p:txBody>
      </p:sp>
      <p:sp>
        <p:nvSpPr>
          <p:cNvPr id="39" name="Прямоугольник 38"/>
          <p:cNvSpPr>
            <a:spLocks noChangeArrowheads="1"/>
          </p:cNvSpPr>
          <p:nvPr/>
        </p:nvSpPr>
        <p:spPr bwMode="auto">
          <a:xfrm>
            <a:off x="1571625" y="3429000"/>
            <a:ext cx="1203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C00000"/>
                </a:solidFill>
              </a:rPr>
              <a:t>10ху</a:t>
            </a:r>
            <a:r>
              <a:rPr lang="ru-RU" sz="3200" i="1" baseline="30000">
                <a:solidFill>
                  <a:srgbClr val="C00000"/>
                </a:solidFill>
              </a:rPr>
              <a:t>2</a:t>
            </a:r>
            <a:endParaRPr lang="ru-RU">
              <a:solidFill>
                <a:srgbClr val="C00000"/>
              </a:solidFill>
            </a:endParaRPr>
          </a:p>
        </p:txBody>
      </p:sp>
      <p:sp>
        <p:nvSpPr>
          <p:cNvPr id="40" name="Прямоугольник 39"/>
          <p:cNvSpPr>
            <a:spLocks noChangeArrowheads="1"/>
          </p:cNvSpPr>
          <p:nvPr/>
        </p:nvSpPr>
        <p:spPr bwMode="auto">
          <a:xfrm>
            <a:off x="5715000" y="3429000"/>
            <a:ext cx="974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C00000"/>
                </a:solidFill>
              </a:rPr>
              <a:t>6ху</a:t>
            </a:r>
            <a:r>
              <a:rPr lang="en-US" sz="3200" i="1" baseline="30000">
                <a:solidFill>
                  <a:srgbClr val="C00000"/>
                </a:solidFill>
              </a:rPr>
              <a:t>2</a:t>
            </a:r>
            <a:endParaRPr lang="ru-RU">
              <a:solidFill>
                <a:srgbClr val="C00000"/>
              </a:solidFill>
            </a:endParaRPr>
          </a:p>
        </p:txBody>
      </p:sp>
      <p:sp>
        <p:nvSpPr>
          <p:cNvPr id="41" name="Прямоугольник 40"/>
          <p:cNvSpPr>
            <a:spLocks noChangeArrowheads="1"/>
          </p:cNvSpPr>
          <p:nvPr/>
        </p:nvSpPr>
        <p:spPr bwMode="auto">
          <a:xfrm>
            <a:off x="2786063" y="3429000"/>
            <a:ext cx="16573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0B050"/>
                </a:solidFill>
              </a:rPr>
              <a:t>– 15х</a:t>
            </a:r>
            <a:r>
              <a:rPr lang="ru-RU" sz="3200" i="1" baseline="30000">
                <a:solidFill>
                  <a:srgbClr val="00B050"/>
                </a:solidFill>
              </a:rPr>
              <a:t>2</a:t>
            </a:r>
            <a:r>
              <a:rPr lang="ru-RU" sz="3200" i="1">
                <a:solidFill>
                  <a:srgbClr val="00B050"/>
                </a:solidFill>
              </a:rPr>
              <a:t>у </a:t>
            </a:r>
            <a:endParaRPr lang="ru-RU">
              <a:solidFill>
                <a:srgbClr val="00B050"/>
              </a:solidFill>
            </a:endParaRPr>
          </a:p>
        </p:txBody>
      </p:sp>
      <p:sp>
        <p:nvSpPr>
          <p:cNvPr id="42" name="Прямоугольник 41"/>
          <p:cNvSpPr>
            <a:spLocks noChangeArrowheads="1"/>
          </p:cNvSpPr>
          <p:nvPr/>
        </p:nvSpPr>
        <p:spPr bwMode="auto">
          <a:xfrm>
            <a:off x="4214813" y="3429000"/>
            <a:ext cx="1203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0B050"/>
                </a:solidFill>
              </a:rPr>
              <a:t>– х</a:t>
            </a:r>
            <a:r>
              <a:rPr lang="ru-RU" sz="3200" i="1" baseline="30000">
                <a:solidFill>
                  <a:srgbClr val="00B050"/>
                </a:solidFill>
              </a:rPr>
              <a:t>2</a:t>
            </a:r>
            <a:r>
              <a:rPr lang="ru-RU" sz="3200" i="1">
                <a:solidFill>
                  <a:srgbClr val="00B050"/>
                </a:solidFill>
              </a:rPr>
              <a:t>у </a:t>
            </a:r>
            <a:endParaRPr lang="ru-RU">
              <a:solidFill>
                <a:srgbClr val="00B050"/>
              </a:solidFill>
            </a:endParaRPr>
          </a:p>
        </p:txBody>
      </p:sp>
      <p:sp>
        <p:nvSpPr>
          <p:cNvPr id="43" name="Прямоугольник 42"/>
          <p:cNvSpPr>
            <a:spLocks noChangeArrowheads="1"/>
          </p:cNvSpPr>
          <p:nvPr/>
        </p:nvSpPr>
        <p:spPr bwMode="auto">
          <a:xfrm>
            <a:off x="1428750" y="4071938"/>
            <a:ext cx="3219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00000"/>
                </a:solidFill>
              </a:rPr>
              <a:t>= 16ху</a:t>
            </a:r>
            <a:r>
              <a:rPr lang="ru-RU" sz="3200" i="1" baseline="30000">
                <a:solidFill>
                  <a:srgbClr val="000000"/>
                </a:solidFill>
              </a:rPr>
              <a:t>2 </a:t>
            </a:r>
            <a:r>
              <a:rPr lang="ru-RU" sz="3200" i="1">
                <a:solidFill>
                  <a:srgbClr val="000000"/>
                </a:solidFill>
              </a:rPr>
              <a:t> – 16х</a:t>
            </a:r>
            <a:r>
              <a:rPr lang="ru-RU" sz="3200" i="1" baseline="30000">
                <a:solidFill>
                  <a:srgbClr val="000000"/>
                </a:solidFill>
              </a:rPr>
              <a:t>2</a:t>
            </a:r>
            <a:r>
              <a:rPr lang="ru-RU" sz="3200" i="1">
                <a:solidFill>
                  <a:srgbClr val="000000"/>
                </a:solidFill>
              </a:rPr>
              <a:t>у;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1"/>
                  </p:tgtEl>
                </p:cond>
              </p:nextCondLst>
            </p:seq>
          </p:childTnLst>
        </p:cTn>
      </p:par>
    </p:tnLst>
    <p:bldLst>
      <p:bldP spid="16393" grpId="0"/>
      <p:bldP spid="15" grpId="0"/>
      <p:bldP spid="16400" grpId="0"/>
      <p:bldP spid="30" grpId="0"/>
      <p:bldP spid="31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Line 9"/>
          <p:cNvSpPr>
            <a:spLocks noChangeShapeType="1"/>
          </p:cNvSpPr>
          <p:nvPr/>
        </p:nvSpPr>
        <p:spPr bwMode="auto">
          <a:xfrm>
            <a:off x="75565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5363" name="Picture 10" descr="спирал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755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11"/>
          <p:cNvSpPr txBox="1">
            <a:spLocks noChangeArrowheads="1"/>
          </p:cNvSpPr>
          <p:nvPr/>
        </p:nvSpPr>
        <p:spPr bwMode="auto">
          <a:xfrm>
            <a:off x="5867400" y="2852738"/>
            <a:ext cx="2952750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5365" name="Text Box 12"/>
          <p:cNvSpPr txBox="1">
            <a:spLocks noChangeArrowheads="1"/>
          </p:cNvSpPr>
          <p:nvPr/>
        </p:nvSpPr>
        <p:spPr bwMode="auto">
          <a:xfrm rot="-5400000">
            <a:off x="-1981200" y="2232025"/>
            <a:ext cx="4830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  <a:latin typeface="Comic Sans MS" pitchFamily="66" charset="0"/>
              </a:rPr>
              <a:t>Учебник Алгебра 7, Ю.Н.Макарычев и др .</a:t>
            </a:r>
          </a:p>
        </p:txBody>
      </p:sp>
      <p:pic>
        <p:nvPicPr>
          <p:cNvPr id="15366" name="Picture 13" descr="клет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0"/>
            <a:ext cx="8388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Rectangle 14"/>
          <p:cNvSpPr>
            <a:spLocks noChangeArrowheads="1"/>
          </p:cNvSpPr>
          <p:nvPr/>
        </p:nvSpPr>
        <p:spPr bwMode="auto">
          <a:xfrm>
            <a:off x="1331913" y="0"/>
            <a:ext cx="69405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ru-RU"/>
          </a:p>
          <a:p>
            <a:pPr algn="ctr"/>
            <a:r>
              <a:rPr lang="ru-RU" b="1"/>
              <a:t>С какими новыми понятиями вы познакомились на уроке?</a:t>
            </a:r>
          </a:p>
          <a:p>
            <a:pPr algn="ctr" eaLnBrk="0" hangingPunct="0"/>
            <a:endParaRPr lang="ru-RU" b="1"/>
          </a:p>
        </p:txBody>
      </p:sp>
      <p:sp>
        <p:nvSpPr>
          <p:cNvPr id="15368" name="Rectangle 15"/>
          <p:cNvSpPr>
            <a:spLocks noChangeArrowheads="1"/>
          </p:cNvSpPr>
          <p:nvPr/>
        </p:nvSpPr>
        <p:spPr bwMode="auto">
          <a:xfrm>
            <a:off x="2927350" y="3865563"/>
            <a:ext cx="1841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536575" algn="ctr">
              <a:tabLst>
                <a:tab pos="457200" algn="l"/>
              </a:tabLst>
            </a:pPr>
            <a:endParaRPr lang="ru-RU" sz="3600" b="1"/>
          </a:p>
          <a:p>
            <a:pPr indent="536575" algn="ctr">
              <a:tabLst>
                <a:tab pos="457200" algn="l"/>
              </a:tabLst>
            </a:pPr>
            <a:endParaRPr lang="ru-RU" sz="3600" b="1"/>
          </a:p>
          <a:p>
            <a:pPr indent="536575" algn="ctr">
              <a:tabLst>
                <a:tab pos="457200" algn="l"/>
              </a:tabLst>
            </a:pPr>
            <a:r>
              <a:rPr lang="ru-RU" sz="3600" b="1"/>
              <a:t/>
            </a:r>
            <a:br>
              <a:rPr lang="ru-RU" sz="3600" b="1"/>
            </a:br>
            <a:r>
              <a:rPr lang="ru-RU" sz="3600" b="1"/>
              <a:t/>
            </a:r>
            <a:br>
              <a:rPr lang="ru-RU" sz="3600" b="1"/>
            </a:br>
            <a:endParaRPr lang="ru-RU" sz="3600" b="1"/>
          </a:p>
        </p:txBody>
      </p:sp>
      <p:sp>
        <p:nvSpPr>
          <p:cNvPr id="54288" name="Rectangle 16"/>
          <p:cNvSpPr>
            <a:spLocks noChangeArrowheads="1"/>
          </p:cNvSpPr>
          <p:nvPr/>
        </p:nvSpPr>
        <p:spPr bwMode="auto">
          <a:xfrm>
            <a:off x="1285875" y="857250"/>
            <a:ext cx="3240088" cy="6477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002060"/>
                </a:solidFill>
              </a:rPr>
              <a:t>Одночлен</a:t>
            </a:r>
          </a:p>
        </p:txBody>
      </p:sp>
      <p:sp>
        <p:nvSpPr>
          <p:cNvPr id="54289" name="Rectangle 17"/>
          <p:cNvSpPr>
            <a:spLocks noChangeArrowheads="1"/>
          </p:cNvSpPr>
          <p:nvPr/>
        </p:nvSpPr>
        <p:spPr bwMode="auto">
          <a:xfrm>
            <a:off x="1258888" y="1628775"/>
            <a:ext cx="3313112" cy="5762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  <a:p>
            <a:pPr algn="ctr"/>
            <a:r>
              <a:rPr lang="ru-RU" b="1">
                <a:solidFill>
                  <a:srgbClr val="002060"/>
                </a:solidFill>
              </a:rPr>
              <a:t>Алгоритм</a:t>
            </a:r>
          </a:p>
          <a:p>
            <a:pPr algn="ctr"/>
            <a:endParaRPr lang="ru-RU"/>
          </a:p>
        </p:txBody>
      </p:sp>
      <p:sp>
        <p:nvSpPr>
          <p:cNvPr id="54290" name="Rectangle 18"/>
          <p:cNvSpPr>
            <a:spLocks noChangeArrowheads="1"/>
          </p:cNvSpPr>
          <p:nvPr/>
        </p:nvSpPr>
        <p:spPr bwMode="auto">
          <a:xfrm>
            <a:off x="1258888" y="3933825"/>
            <a:ext cx="3241675" cy="5746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002060"/>
                </a:solidFill>
              </a:rPr>
              <a:t>Степень  многочлена</a:t>
            </a:r>
          </a:p>
        </p:txBody>
      </p:sp>
      <p:sp>
        <p:nvSpPr>
          <p:cNvPr id="54291" name="Rectangle 19"/>
          <p:cNvSpPr>
            <a:spLocks noChangeArrowheads="1"/>
          </p:cNvSpPr>
          <p:nvPr/>
        </p:nvSpPr>
        <p:spPr bwMode="auto">
          <a:xfrm>
            <a:off x="1258888" y="3141663"/>
            <a:ext cx="3241675" cy="719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002060"/>
                </a:solidFill>
              </a:rPr>
              <a:t>Деление </a:t>
            </a:r>
          </a:p>
        </p:txBody>
      </p:sp>
      <p:sp>
        <p:nvSpPr>
          <p:cNvPr id="54292" name="Rectangle 20"/>
          <p:cNvSpPr>
            <a:spLocks noChangeArrowheads="1"/>
          </p:cNvSpPr>
          <p:nvPr/>
        </p:nvSpPr>
        <p:spPr bwMode="auto">
          <a:xfrm>
            <a:off x="1285875" y="5500688"/>
            <a:ext cx="3168650" cy="6477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002060"/>
                </a:solidFill>
              </a:rPr>
              <a:t>Коэффициент</a:t>
            </a:r>
          </a:p>
          <a:p>
            <a:pPr algn="ctr"/>
            <a:endParaRPr lang="ru-RU"/>
          </a:p>
        </p:txBody>
      </p:sp>
      <p:sp>
        <p:nvSpPr>
          <p:cNvPr id="54293" name="Rectangle 21"/>
          <p:cNvSpPr>
            <a:spLocks noChangeArrowheads="1"/>
          </p:cNvSpPr>
          <p:nvPr/>
        </p:nvSpPr>
        <p:spPr bwMode="auto">
          <a:xfrm>
            <a:off x="1258888" y="2349500"/>
            <a:ext cx="3241675" cy="6477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  <a:p>
            <a:pPr algn="ctr"/>
            <a:r>
              <a:rPr lang="ru-RU" b="1">
                <a:solidFill>
                  <a:srgbClr val="002060"/>
                </a:solidFill>
              </a:rPr>
              <a:t>Многочлен</a:t>
            </a:r>
          </a:p>
          <a:p>
            <a:pPr algn="ctr"/>
            <a:endParaRPr lang="ru-RU"/>
          </a:p>
        </p:txBody>
      </p:sp>
      <p:sp>
        <p:nvSpPr>
          <p:cNvPr id="54294" name="Rectangle 22"/>
          <p:cNvSpPr>
            <a:spLocks noChangeArrowheads="1"/>
          </p:cNvSpPr>
          <p:nvPr/>
        </p:nvSpPr>
        <p:spPr bwMode="auto">
          <a:xfrm>
            <a:off x="1285875" y="4643438"/>
            <a:ext cx="3168650" cy="6477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002060"/>
                </a:solidFill>
              </a:rPr>
              <a:t>Стандартный вид </a:t>
            </a:r>
          </a:p>
          <a:p>
            <a:pPr algn="ctr"/>
            <a:r>
              <a:rPr lang="ru-RU" b="1">
                <a:solidFill>
                  <a:srgbClr val="002060"/>
                </a:solidFill>
              </a:rPr>
              <a:t>многочлена</a:t>
            </a: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572500" y="6500813"/>
            <a:ext cx="571500" cy="357187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2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8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42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8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42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81481E-6 L 0.39774 -0.00532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54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9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42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9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42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7.40741E-7 L 0.39774 -0.0104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54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9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42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44444E-6 L 0.39375 -0.00509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54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9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42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" fill="hold"/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1" dur="100" fill="hold"/>
                                        <p:tgtEl>
                                          <p:spTgt spid="542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" dur="100" fill="hold"/>
                                        <p:tgtEl>
                                          <p:spTgt spid="542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" fill="hold"/>
                                        <p:tgtEl>
                                          <p:spTgt spid="542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92"/>
                  </p:tgtEl>
                </p:cond>
              </p:nextCondLst>
            </p:seq>
          </p:childTnLst>
        </p:cTn>
      </p:par>
    </p:tnLst>
    <p:bldLst>
      <p:bldP spid="54288" grpId="0" animBg="1"/>
      <p:bldP spid="54289" grpId="0" animBg="1"/>
      <p:bldP spid="54290" grpId="0" animBg="1"/>
      <p:bldP spid="54291" grpId="0" animBg="1"/>
      <p:bldP spid="54292" grpId="0" animBg="1"/>
      <p:bldP spid="54293" grpId="0" animBg="1"/>
      <p:bldP spid="5429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Line 2"/>
          <p:cNvSpPr>
            <a:spLocks noChangeShapeType="1"/>
          </p:cNvSpPr>
          <p:nvPr/>
        </p:nvSpPr>
        <p:spPr bwMode="auto">
          <a:xfrm>
            <a:off x="75565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6387" name="Picture 3" descr="спирал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755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5867400" y="2852738"/>
            <a:ext cx="2952750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 rot="-5400000">
            <a:off x="-1981200" y="2232025"/>
            <a:ext cx="4830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  <a:latin typeface="Comic Sans MS" pitchFamily="66" charset="0"/>
              </a:rPr>
              <a:t>Учебник Алгебра 7, Ю.Н.Макарычев и др .</a:t>
            </a:r>
          </a:p>
        </p:txBody>
      </p:sp>
      <p:pic>
        <p:nvPicPr>
          <p:cNvPr id="16390" name="Picture 6" descr="клет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0"/>
            <a:ext cx="8388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Text Box 9"/>
          <p:cNvSpPr txBox="1">
            <a:spLocks noChangeArrowheads="1"/>
          </p:cNvSpPr>
          <p:nvPr/>
        </p:nvSpPr>
        <p:spPr bwMode="auto">
          <a:xfrm>
            <a:off x="3214688" y="428625"/>
            <a:ext cx="5400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CC3300"/>
                </a:solidFill>
              </a:rPr>
              <a:t>Спасибо, за работу на уроке!</a:t>
            </a:r>
          </a:p>
        </p:txBody>
      </p:sp>
      <p:sp>
        <p:nvSpPr>
          <p:cNvPr id="16392" name="Text Box 10"/>
          <p:cNvSpPr txBox="1">
            <a:spLocks noChangeArrowheads="1"/>
          </p:cNvSpPr>
          <p:nvPr/>
        </p:nvSpPr>
        <p:spPr bwMode="auto">
          <a:xfrm>
            <a:off x="2643188" y="857250"/>
            <a:ext cx="6143625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i="1"/>
              <a:t>Задание на дом</a:t>
            </a:r>
            <a:r>
              <a:rPr lang="ru-RU" sz="2000"/>
              <a:t>: </a:t>
            </a:r>
            <a:endParaRPr lang="en-US" sz="2000"/>
          </a:p>
          <a:p>
            <a:r>
              <a:rPr lang="ru-RU" sz="2000"/>
              <a:t>П.24,вопросы 1 – 4 (стр. 113), обязательный уровень № 567, № 578, № 573 </a:t>
            </a:r>
            <a:endParaRPr lang="en-US" sz="2000"/>
          </a:p>
          <a:p>
            <a:r>
              <a:rPr lang="ru-RU" sz="2000"/>
              <a:t>Предлагается посетить дома страничку Интернета</a:t>
            </a:r>
            <a:r>
              <a:rPr lang="en-US" sz="2000"/>
              <a:t> -</a:t>
            </a:r>
            <a:r>
              <a:rPr lang="ru-RU" sz="2000" u="sng">
                <a:hlinkClick r:id="rId5"/>
              </a:rPr>
              <a:t>http://school-collection.edu.ru/catalog/res/3817d71f-bd20-4610-9b03-bc8a43d5ff1e/view/</a:t>
            </a:r>
            <a:r>
              <a:rPr lang="en-US" sz="2000" u="sng"/>
              <a:t>-</a:t>
            </a:r>
            <a:r>
              <a:rPr lang="ru-RU" sz="2000" b="1"/>
              <a:t>Стандартный вид многочлена с несколькими буквами </a:t>
            </a:r>
            <a:endParaRPr lang="ru-RU" sz="2000"/>
          </a:p>
          <a:p>
            <a:r>
              <a:rPr lang="ru-RU" sz="2000"/>
              <a:t> </a:t>
            </a:r>
          </a:p>
          <a:p>
            <a:pPr>
              <a:spcBef>
                <a:spcPct val="50000"/>
              </a:spcBef>
            </a:pPr>
            <a:endParaRPr lang="ru-RU" sz="2000" b="1"/>
          </a:p>
          <a:p>
            <a:pPr>
              <a:spcBef>
                <a:spcPct val="50000"/>
              </a:spcBef>
            </a:pPr>
            <a:endParaRPr lang="ru-RU" i="1">
              <a:solidFill>
                <a:srgbClr val="003399"/>
              </a:solidFill>
            </a:endParaRPr>
          </a:p>
        </p:txBody>
      </p:sp>
      <p:sp>
        <p:nvSpPr>
          <p:cNvPr id="61451" name="AutoShape 11"/>
          <p:cNvSpPr>
            <a:spLocks noChangeArrowheads="1"/>
          </p:cNvSpPr>
          <p:nvPr/>
        </p:nvSpPr>
        <p:spPr bwMode="auto">
          <a:xfrm>
            <a:off x="2500313" y="285750"/>
            <a:ext cx="6337300" cy="3857625"/>
          </a:xfrm>
          <a:prstGeom prst="wedgeRoundRectCallout">
            <a:avLst>
              <a:gd name="adj1" fmla="val -55676"/>
              <a:gd name="adj2" fmla="val 66292"/>
              <a:gd name="adj3" fmla="val 16667"/>
            </a:avLst>
          </a:prstGeom>
          <a:noFill/>
          <a:ln w="38100">
            <a:solidFill>
              <a:srgbClr val="FF33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ln w="28575">
                <a:solidFill>
                  <a:schemeClr val="tx1"/>
                </a:solidFill>
              </a:ln>
            </a:endParaRPr>
          </a:p>
        </p:txBody>
      </p:sp>
      <p:grpSp>
        <p:nvGrpSpPr>
          <p:cNvPr id="16394" name="Группа 64"/>
          <p:cNvGrpSpPr>
            <a:grpSpLocks/>
          </p:cNvGrpSpPr>
          <p:nvPr/>
        </p:nvGrpSpPr>
        <p:grpSpPr bwMode="auto">
          <a:xfrm>
            <a:off x="785813" y="4572000"/>
            <a:ext cx="3000375" cy="2286000"/>
            <a:chOff x="5857884" y="2143116"/>
            <a:chExt cx="3000396" cy="2286016"/>
          </a:xfrm>
        </p:grpSpPr>
        <p:grpSp>
          <p:nvGrpSpPr>
            <p:cNvPr id="16396" name="Группа 61"/>
            <p:cNvGrpSpPr>
              <a:grpSpLocks/>
            </p:cNvGrpSpPr>
            <p:nvPr/>
          </p:nvGrpSpPr>
          <p:grpSpPr bwMode="auto">
            <a:xfrm>
              <a:off x="5857879" y="2143116"/>
              <a:ext cx="3000394" cy="2286016"/>
              <a:chOff x="6542088" y="404813"/>
              <a:chExt cx="2154251" cy="1957366"/>
            </a:xfrm>
          </p:grpSpPr>
          <p:grpSp>
            <p:nvGrpSpPr>
              <p:cNvPr id="16398" name="Группа 53"/>
              <p:cNvGrpSpPr>
                <a:grpSpLocks/>
              </p:cNvGrpSpPr>
              <p:nvPr/>
            </p:nvGrpSpPr>
            <p:grpSpPr bwMode="auto">
              <a:xfrm>
                <a:off x="6542088" y="404813"/>
                <a:ext cx="1096962" cy="1933575"/>
                <a:chOff x="6542088" y="404813"/>
                <a:chExt cx="1096962" cy="1933575"/>
              </a:xfrm>
            </p:grpSpPr>
            <p:pic>
              <p:nvPicPr>
                <p:cNvPr id="16405" name="Picture 43"/>
                <p:cNvPicPr>
                  <a:picLocks noChangeAspect="1" noChangeArrowheads="1"/>
                </p:cNvPicPr>
                <p:nvPr/>
              </p:nvPicPr>
              <p:blipFill>
                <a:blip r:embed="rId6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7048500" y="431800"/>
                  <a:ext cx="590550" cy="5921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06" name="Picture 44"/>
                <p:cNvPicPr>
                  <a:picLocks noChangeAspect="1" noChangeArrowheads="1"/>
                </p:cNvPicPr>
                <p:nvPr/>
              </p:nvPicPr>
              <p:blipFill>
                <a:blip r:embed="rId7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7092950" y="765175"/>
                  <a:ext cx="493713" cy="1573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07" name="Picture 51"/>
                <p:cNvPicPr>
                  <a:picLocks noChangeAspect="1" noChangeArrowheads="1"/>
                </p:cNvPicPr>
                <p:nvPr/>
              </p:nvPicPr>
              <p:blipFill>
                <a:blip r:embed="rId8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6542088" y="766763"/>
                  <a:ext cx="601662" cy="5683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6408" name="Freeform 85" descr="Сферы"/>
                <p:cNvSpPr>
                  <a:spLocks/>
                </p:cNvSpPr>
                <p:nvPr/>
              </p:nvSpPr>
              <p:spPr bwMode="auto">
                <a:xfrm flipH="1">
                  <a:off x="7019925" y="404813"/>
                  <a:ext cx="539750" cy="485775"/>
                </a:xfrm>
                <a:custGeom>
                  <a:avLst/>
                  <a:gdLst>
                    <a:gd name="T0" fmla="*/ 0 w 72"/>
                    <a:gd name="T1" fmla="*/ 2147483647 h 55"/>
                    <a:gd name="T2" fmla="*/ 2147483647 w 72"/>
                    <a:gd name="T3" fmla="*/ 2147483647 h 55"/>
                    <a:gd name="T4" fmla="*/ 2147483647 w 72"/>
                    <a:gd name="T5" fmla="*/ 2147483647 h 55"/>
                    <a:gd name="T6" fmla="*/ 2147483647 w 72"/>
                    <a:gd name="T7" fmla="*/ 2147483647 h 55"/>
                    <a:gd name="T8" fmla="*/ 2147483647 w 72"/>
                    <a:gd name="T9" fmla="*/ 2147483647 h 55"/>
                    <a:gd name="T10" fmla="*/ 2147483647 w 72"/>
                    <a:gd name="T11" fmla="*/ 2147483647 h 55"/>
                    <a:gd name="T12" fmla="*/ 2147483647 w 72"/>
                    <a:gd name="T13" fmla="*/ 2147483647 h 55"/>
                    <a:gd name="T14" fmla="*/ 2147483647 w 72"/>
                    <a:gd name="T15" fmla="*/ 2147483647 h 55"/>
                    <a:gd name="T16" fmla="*/ 2147483647 w 72"/>
                    <a:gd name="T17" fmla="*/ 2147483647 h 55"/>
                    <a:gd name="T18" fmla="*/ 2147483647 w 72"/>
                    <a:gd name="T19" fmla="*/ 2147483647 h 55"/>
                    <a:gd name="T20" fmla="*/ 2147483647 w 72"/>
                    <a:gd name="T21" fmla="*/ 2147483647 h 55"/>
                    <a:gd name="T22" fmla="*/ 2147483647 w 72"/>
                    <a:gd name="T23" fmla="*/ 2147483647 h 55"/>
                    <a:gd name="T24" fmla="*/ 0 w 72"/>
                    <a:gd name="T25" fmla="*/ 2147483647 h 5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2"/>
                    <a:gd name="T40" fmla="*/ 0 h 55"/>
                    <a:gd name="T41" fmla="*/ 72 w 72"/>
                    <a:gd name="T42" fmla="*/ 55 h 5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2" h="55">
                      <a:moveTo>
                        <a:pt x="0" y="30"/>
                      </a:moveTo>
                      <a:cubicBezTo>
                        <a:pt x="3" y="26"/>
                        <a:pt x="7" y="22"/>
                        <a:pt x="11" y="21"/>
                      </a:cubicBezTo>
                      <a:cubicBezTo>
                        <a:pt x="19" y="21"/>
                        <a:pt x="27" y="21"/>
                        <a:pt x="35" y="22"/>
                      </a:cubicBezTo>
                      <a:cubicBezTo>
                        <a:pt x="39" y="22"/>
                        <a:pt x="46" y="28"/>
                        <a:pt x="46" y="28"/>
                      </a:cubicBezTo>
                      <a:cubicBezTo>
                        <a:pt x="50" y="25"/>
                        <a:pt x="51" y="25"/>
                        <a:pt x="56" y="26"/>
                      </a:cubicBezTo>
                      <a:cubicBezTo>
                        <a:pt x="59" y="30"/>
                        <a:pt x="60" y="34"/>
                        <a:pt x="61" y="39"/>
                      </a:cubicBezTo>
                      <a:cubicBezTo>
                        <a:pt x="59" y="45"/>
                        <a:pt x="55" y="50"/>
                        <a:pt x="62" y="55"/>
                      </a:cubicBezTo>
                      <a:cubicBezTo>
                        <a:pt x="72" y="53"/>
                        <a:pt x="71" y="43"/>
                        <a:pt x="62" y="40"/>
                      </a:cubicBezTo>
                      <a:cubicBezTo>
                        <a:pt x="66" y="28"/>
                        <a:pt x="65" y="17"/>
                        <a:pt x="58" y="7"/>
                      </a:cubicBezTo>
                      <a:cubicBezTo>
                        <a:pt x="55" y="2"/>
                        <a:pt x="41" y="1"/>
                        <a:pt x="41" y="1"/>
                      </a:cubicBezTo>
                      <a:cubicBezTo>
                        <a:pt x="18" y="2"/>
                        <a:pt x="24" y="0"/>
                        <a:pt x="11" y="8"/>
                      </a:cubicBezTo>
                      <a:cubicBezTo>
                        <a:pt x="10" y="12"/>
                        <a:pt x="3" y="19"/>
                        <a:pt x="3" y="19"/>
                      </a:cubicBezTo>
                      <a:cubicBezTo>
                        <a:pt x="2" y="23"/>
                        <a:pt x="1" y="26"/>
                        <a:pt x="0" y="30"/>
                      </a:cubicBezTo>
                      <a:close/>
                    </a:path>
                  </a:pathLst>
                </a:custGeom>
                <a:pattFill prst="sphere">
                  <a:fgClr>
                    <a:srgbClr val="FFFFFF"/>
                  </a:fgClr>
                  <a:bgClr>
                    <a:srgbClr val="3366FF"/>
                  </a:bgClr>
                </a:patt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6399" name="Группа 54"/>
              <p:cNvGrpSpPr>
                <a:grpSpLocks/>
              </p:cNvGrpSpPr>
              <p:nvPr/>
            </p:nvGrpSpPr>
            <p:grpSpPr bwMode="auto">
              <a:xfrm>
                <a:off x="7429520" y="428604"/>
                <a:ext cx="1096962" cy="1933575"/>
                <a:chOff x="6542088" y="404813"/>
                <a:chExt cx="1096962" cy="1933575"/>
              </a:xfrm>
            </p:grpSpPr>
            <p:pic>
              <p:nvPicPr>
                <p:cNvPr id="16401" name="Picture 43"/>
                <p:cNvPicPr>
                  <a:picLocks noChangeAspect="1" noChangeArrowheads="1"/>
                </p:cNvPicPr>
                <p:nvPr/>
              </p:nvPicPr>
              <p:blipFill>
                <a:blip r:embed="rId6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7048500" y="431800"/>
                  <a:ext cx="590550" cy="5921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02" name="Picture 44"/>
                <p:cNvPicPr>
                  <a:picLocks noChangeAspect="1" noChangeArrowheads="1"/>
                </p:cNvPicPr>
                <p:nvPr/>
              </p:nvPicPr>
              <p:blipFill>
                <a:blip r:embed="rId7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7092950" y="765175"/>
                  <a:ext cx="493713" cy="1573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03" name="Picture 51"/>
                <p:cNvPicPr>
                  <a:picLocks noChangeAspect="1" noChangeArrowheads="1"/>
                </p:cNvPicPr>
                <p:nvPr/>
              </p:nvPicPr>
              <p:blipFill>
                <a:blip r:embed="rId8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6542088" y="766763"/>
                  <a:ext cx="601662" cy="5683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6404" name="Freeform 85" descr="Сферы"/>
                <p:cNvSpPr>
                  <a:spLocks/>
                </p:cNvSpPr>
                <p:nvPr/>
              </p:nvSpPr>
              <p:spPr bwMode="auto">
                <a:xfrm flipH="1">
                  <a:off x="7019925" y="404813"/>
                  <a:ext cx="539750" cy="485775"/>
                </a:xfrm>
                <a:custGeom>
                  <a:avLst/>
                  <a:gdLst>
                    <a:gd name="T0" fmla="*/ 0 w 72"/>
                    <a:gd name="T1" fmla="*/ 2147483647 h 55"/>
                    <a:gd name="T2" fmla="*/ 2147483647 w 72"/>
                    <a:gd name="T3" fmla="*/ 2147483647 h 55"/>
                    <a:gd name="T4" fmla="*/ 2147483647 w 72"/>
                    <a:gd name="T5" fmla="*/ 2147483647 h 55"/>
                    <a:gd name="T6" fmla="*/ 2147483647 w 72"/>
                    <a:gd name="T7" fmla="*/ 2147483647 h 55"/>
                    <a:gd name="T8" fmla="*/ 2147483647 w 72"/>
                    <a:gd name="T9" fmla="*/ 2147483647 h 55"/>
                    <a:gd name="T10" fmla="*/ 2147483647 w 72"/>
                    <a:gd name="T11" fmla="*/ 2147483647 h 55"/>
                    <a:gd name="T12" fmla="*/ 2147483647 w 72"/>
                    <a:gd name="T13" fmla="*/ 2147483647 h 55"/>
                    <a:gd name="T14" fmla="*/ 2147483647 w 72"/>
                    <a:gd name="T15" fmla="*/ 2147483647 h 55"/>
                    <a:gd name="T16" fmla="*/ 2147483647 w 72"/>
                    <a:gd name="T17" fmla="*/ 2147483647 h 55"/>
                    <a:gd name="T18" fmla="*/ 2147483647 w 72"/>
                    <a:gd name="T19" fmla="*/ 2147483647 h 55"/>
                    <a:gd name="T20" fmla="*/ 2147483647 w 72"/>
                    <a:gd name="T21" fmla="*/ 2147483647 h 55"/>
                    <a:gd name="T22" fmla="*/ 2147483647 w 72"/>
                    <a:gd name="T23" fmla="*/ 2147483647 h 55"/>
                    <a:gd name="T24" fmla="*/ 0 w 72"/>
                    <a:gd name="T25" fmla="*/ 2147483647 h 5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2"/>
                    <a:gd name="T40" fmla="*/ 0 h 55"/>
                    <a:gd name="T41" fmla="*/ 72 w 72"/>
                    <a:gd name="T42" fmla="*/ 55 h 5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2" h="55">
                      <a:moveTo>
                        <a:pt x="0" y="30"/>
                      </a:moveTo>
                      <a:cubicBezTo>
                        <a:pt x="3" y="26"/>
                        <a:pt x="7" y="22"/>
                        <a:pt x="11" y="21"/>
                      </a:cubicBezTo>
                      <a:cubicBezTo>
                        <a:pt x="19" y="21"/>
                        <a:pt x="27" y="21"/>
                        <a:pt x="35" y="22"/>
                      </a:cubicBezTo>
                      <a:cubicBezTo>
                        <a:pt x="39" y="22"/>
                        <a:pt x="46" y="28"/>
                        <a:pt x="46" y="28"/>
                      </a:cubicBezTo>
                      <a:cubicBezTo>
                        <a:pt x="50" y="25"/>
                        <a:pt x="51" y="25"/>
                        <a:pt x="56" y="26"/>
                      </a:cubicBezTo>
                      <a:cubicBezTo>
                        <a:pt x="59" y="30"/>
                        <a:pt x="60" y="34"/>
                        <a:pt x="61" y="39"/>
                      </a:cubicBezTo>
                      <a:cubicBezTo>
                        <a:pt x="59" y="45"/>
                        <a:pt x="55" y="50"/>
                        <a:pt x="62" y="55"/>
                      </a:cubicBezTo>
                      <a:cubicBezTo>
                        <a:pt x="72" y="53"/>
                        <a:pt x="71" y="43"/>
                        <a:pt x="62" y="40"/>
                      </a:cubicBezTo>
                      <a:cubicBezTo>
                        <a:pt x="66" y="28"/>
                        <a:pt x="65" y="17"/>
                        <a:pt x="58" y="7"/>
                      </a:cubicBezTo>
                      <a:cubicBezTo>
                        <a:pt x="55" y="2"/>
                        <a:pt x="41" y="1"/>
                        <a:pt x="41" y="1"/>
                      </a:cubicBezTo>
                      <a:cubicBezTo>
                        <a:pt x="18" y="2"/>
                        <a:pt x="24" y="0"/>
                        <a:pt x="11" y="8"/>
                      </a:cubicBezTo>
                      <a:cubicBezTo>
                        <a:pt x="10" y="12"/>
                        <a:pt x="3" y="19"/>
                        <a:pt x="3" y="19"/>
                      </a:cubicBezTo>
                      <a:cubicBezTo>
                        <a:pt x="2" y="23"/>
                        <a:pt x="1" y="26"/>
                        <a:pt x="0" y="30"/>
                      </a:cubicBezTo>
                      <a:close/>
                    </a:path>
                  </a:pathLst>
                </a:custGeom>
                <a:pattFill prst="sphere">
                  <a:fgClr>
                    <a:srgbClr val="FFFFFF"/>
                  </a:fgClr>
                  <a:bgClr>
                    <a:srgbClr val="3366FF"/>
                  </a:bgClr>
                </a:patt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6400" name="Rectangle 46"/>
              <p:cNvSpPr>
                <a:spLocks noChangeArrowheads="1"/>
              </p:cNvSpPr>
              <p:nvPr/>
            </p:nvSpPr>
            <p:spPr bwMode="auto">
              <a:xfrm>
                <a:off x="6572264" y="1071546"/>
                <a:ext cx="2124075" cy="9540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 sz="8800" b="1" i="1" baseline="30000"/>
              </a:p>
            </p:txBody>
          </p:sp>
        </p:grpSp>
        <p:sp>
          <p:nvSpPr>
            <p:cNvPr id="16397" name="Прямоугольник 62"/>
            <p:cNvSpPr>
              <a:spLocks noChangeArrowheads="1"/>
            </p:cNvSpPr>
            <p:nvPr/>
          </p:nvSpPr>
          <p:spPr bwMode="auto">
            <a:xfrm>
              <a:off x="6000760" y="3143248"/>
              <a:ext cx="2736647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200" i="1"/>
                <a:t>16х</a:t>
              </a:r>
              <a:r>
                <a:rPr lang="ru-RU" sz="3200" i="1" baseline="30000"/>
                <a:t>2</a:t>
              </a:r>
              <a:r>
                <a:rPr lang="ru-RU" sz="3200" i="1"/>
                <a:t>у</a:t>
              </a:r>
              <a:r>
                <a:rPr lang="ru-RU" sz="3200" i="1" baseline="30000"/>
                <a:t>2</a:t>
              </a:r>
              <a:r>
                <a:rPr lang="ru-RU" sz="3200" i="1"/>
                <a:t>  -18х</a:t>
              </a:r>
              <a:r>
                <a:rPr lang="ru-RU" sz="3200" i="1" baseline="30000"/>
                <a:t>2</a:t>
              </a:r>
              <a:r>
                <a:rPr lang="ru-RU" sz="3200" i="1"/>
                <a:t>у</a:t>
              </a:r>
            </a:p>
          </p:txBody>
        </p:sp>
      </p:grpSp>
      <p:sp>
        <p:nvSpPr>
          <p:cNvPr id="25" name="Управляющая кнопка: далее 24">
            <a:hlinkClick r:id="" action="ppaction://hlinkshowjump?jump=nextslide" highlightClick="1"/>
          </p:cNvPr>
          <p:cNvSpPr/>
          <p:nvPr/>
        </p:nvSpPr>
        <p:spPr>
          <a:xfrm>
            <a:off x="8572500" y="6500813"/>
            <a:ext cx="571500" cy="357187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Line 2"/>
          <p:cNvSpPr>
            <a:spLocks noChangeShapeType="1"/>
          </p:cNvSpPr>
          <p:nvPr/>
        </p:nvSpPr>
        <p:spPr bwMode="auto">
          <a:xfrm>
            <a:off x="75565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6387" name="Picture 3" descr="спирал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755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5867400" y="2852738"/>
            <a:ext cx="2952750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 rot="-5400000">
            <a:off x="-1981200" y="2232025"/>
            <a:ext cx="4830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  <a:latin typeface="Comic Sans MS" pitchFamily="66" charset="0"/>
              </a:rPr>
              <a:t>Учебник Алгебра 7, Ю.Н.Макарычев и др .</a:t>
            </a:r>
          </a:p>
        </p:txBody>
      </p:sp>
      <p:pic>
        <p:nvPicPr>
          <p:cNvPr id="16390" name="Picture 6" descr="клет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0"/>
            <a:ext cx="8388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Управляющая кнопка: домой 23">
            <a:hlinkClick r:id="" action="ppaction://hlinkshowjump?jump=firstslide" highlightClick="1"/>
          </p:cNvPr>
          <p:cNvSpPr/>
          <p:nvPr/>
        </p:nvSpPr>
        <p:spPr>
          <a:xfrm>
            <a:off x="8786813" y="6429375"/>
            <a:ext cx="357187" cy="428625"/>
          </a:xfrm>
          <a:prstGeom prst="actionButtonHom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857224" y="642918"/>
            <a:ext cx="78581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Методическое обеспечение урока:</a:t>
            </a:r>
            <a:endParaRPr lang="en-US" b="1" dirty="0" smtClean="0"/>
          </a:p>
          <a:p>
            <a:endParaRPr lang="ru-RU" dirty="0" smtClean="0"/>
          </a:p>
          <a:p>
            <a:pPr marL="342900" lvl="0" indent="-342900">
              <a:buFont typeface="+mj-lt"/>
              <a:buAutoNum type="arabicPeriod"/>
            </a:pPr>
            <a:r>
              <a:rPr lang="ru-RU" dirty="0" err="1" smtClean="0"/>
              <a:t>Гельфман</a:t>
            </a:r>
            <a:r>
              <a:rPr lang="ru-RU" dirty="0" smtClean="0"/>
              <a:t> Э.Г.и др. Знакомимся с </a:t>
            </a:r>
            <a:r>
              <a:rPr lang="ru-RU" dirty="0" err="1" smtClean="0"/>
              <a:t>алгеброй.Учебное</a:t>
            </a:r>
            <a:r>
              <a:rPr lang="ru-RU" dirty="0" smtClean="0"/>
              <a:t> пособие по математике для 7 класса, Фирма МПИ  - Томск.: Изд-во Том.ун.,1994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 smtClean="0"/>
              <a:t>Макарычев Ю.Н. и </a:t>
            </a:r>
            <a:r>
              <a:rPr lang="ru-RU" dirty="0" err="1" smtClean="0"/>
              <a:t>др</a:t>
            </a:r>
            <a:r>
              <a:rPr lang="ru-RU" dirty="0" smtClean="0"/>
              <a:t> Алгебра. Учебник для 7 класса ..-М.:Просвещение,2007г.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 smtClean="0"/>
              <a:t>Основы творческой разработки урока в технологии ЛОО., АКИПКРО, 2010 г.</a:t>
            </a:r>
            <a:endParaRPr lang="en-US" dirty="0" smtClean="0"/>
          </a:p>
          <a:p>
            <a:pPr marL="342900" lvl="0" indent="-342900">
              <a:buFont typeface="+mj-lt"/>
              <a:buAutoNum type="arabicPeriod"/>
            </a:pPr>
            <a:endParaRPr lang="ru-RU" dirty="0" smtClean="0"/>
          </a:p>
          <a:p>
            <a:r>
              <a:rPr lang="ru-RU" b="1" dirty="0" smtClean="0"/>
              <a:t>Интернет-ресурсы:</a:t>
            </a:r>
            <a:endParaRPr lang="en-US" b="1" dirty="0" smtClean="0"/>
          </a:p>
          <a:p>
            <a:endParaRPr lang="ru-RU" dirty="0" smtClean="0"/>
          </a:p>
          <a:p>
            <a:r>
              <a:rPr lang="ru-RU" dirty="0" smtClean="0"/>
              <a:t>Единая коллекция Цифровых Образовательных Ресурсов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Ресурс: Стандартный вид многочлена с одной буквой (N 180400)/</a:t>
            </a:r>
            <a:r>
              <a:rPr lang="en-US" u="sng" dirty="0" smtClean="0">
                <a:hlinkClick r:id="rId5"/>
              </a:rPr>
              <a:t>http</a:t>
            </a:r>
            <a:r>
              <a:rPr lang="ru-RU" u="sng" dirty="0" smtClean="0">
                <a:hlinkClick r:id="rId5"/>
              </a:rPr>
              <a:t>://</a:t>
            </a:r>
            <a:r>
              <a:rPr lang="en-US" u="sng" dirty="0" smtClean="0">
                <a:hlinkClick r:id="rId5"/>
              </a:rPr>
              <a:t>files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smtClean="0">
                <a:hlinkClick r:id="rId5"/>
              </a:rPr>
              <a:t>school</a:t>
            </a:r>
            <a:r>
              <a:rPr lang="ru-RU" u="sng" dirty="0" smtClean="0">
                <a:hlinkClick r:id="rId5"/>
              </a:rPr>
              <a:t>-</a:t>
            </a:r>
            <a:r>
              <a:rPr lang="en-US" u="sng" dirty="0" smtClean="0">
                <a:hlinkClick r:id="rId5"/>
              </a:rPr>
              <a:t>collection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err="1" smtClean="0">
                <a:hlinkClick r:id="rId5"/>
              </a:rPr>
              <a:t>edu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err="1" smtClean="0">
                <a:hlinkClick r:id="rId5"/>
              </a:rPr>
              <a:t>ru</a:t>
            </a:r>
            <a:r>
              <a:rPr lang="ru-RU" u="sng" dirty="0" smtClean="0">
                <a:hlinkClick r:id="rId5"/>
              </a:rPr>
              <a:t>/</a:t>
            </a:r>
            <a:r>
              <a:rPr lang="en-US" u="sng" dirty="0" err="1" smtClean="0">
                <a:hlinkClick r:id="rId5"/>
              </a:rPr>
              <a:t>dlrstore</a:t>
            </a:r>
            <a:r>
              <a:rPr lang="ru-RU" u="sng" dirty="0" smtClean="0">
                <a:hlinkClick r:id="rId5"/>
              </a:rPr>
              <a:t>/9</a:t>
            </a:r>
            <a:r>
              <a:rPr lang="en-US" u="sng" dirty="0" smtClean="0">
                <a:hlinkClick r:id="rId5"/>
              </a:rPr>
              <a:t>b</a:t>
            </a:r>
            <a:r>
              <a:rPr lang="ru-RU" u="sng" dirty="0" smtClean="0">
                <a:hlinkClick r:id="rId5"/>
              </a:rPr>
              <a:t>4</a:t>
            </a:r>
            <a:r>
              <a:rPr lang="en-US" u="sng" dirty="0" smtClean="0">
                <a:hlinkClick r:id="rId5"/>
              </a:rPr>
              <a:t>e</a:t>
            </a:r>
            <a:r>
              <a:rPr lang="ru-RU" u="sng" dirty="0" smtClean="0">
                <a:hlinkClick r:id="rId5"/>
              </a:rPr>
              <a:t>4</a:t>
            </a:r>
            <a:r>
              <a:rPr lang="en-US" u="sng" dirty="0" smtClean="0">
                <a:hlinkClick r:id="rId5"/>
              </a:rPr>
              <a:t>d</a:t>
            </a:r>
            <a:r>
              <a:rPr lang="ru-RU" u="sng" dirty="0" smtClean="0">
                <a:hlinkClick r:id="rId5"/>
              </a:rPr>
              <a:t>4</a:t>
            </a:r>
            <a:r>
              <a:rPr lang="en-US" u="sng" dirty="0" smtClean="0">
                <a:hlinkClick r:id="rId5"/>
              </a:rPr>
              <a:t>b</a:t>
            </a:r>
            <a:r>
              <a:rPr lang="ru-RU" u="sng" dirty="0" smtClean="0">
                <a:hlinkClick r:id="rId5"/>
              </a:rPr>
              <a:t>-15</a:t>
            </a:r>
            <a:r>
              <a:rPr lang="en-US" u="sng" dirty="0" smtClean="0">
                <a:hlinkClick r:id="rId5"/>
              </a:rPr>
              <a:t>dc</a:t>
            </a:r>
            <a:r>
              <a:rPr lang="ru-RU" u="sng" dirty="0" smtClean="0">
                <a:hlinkClick r:id="rId5"/>
              </a:rPr>
              <a:t>-4</a:t>
            </a:r>
            <a:r>
              <a:rPr lang="en-US" u="sng" dirty="0" smtClean="0">
                <a:hlinkClick r:id="rId5"/>
              </a:rPr>
              <a:t>a</a:t>
            </a:r>
            <a:r>
              <a:rPr lang="ru-RU" u="sng" dirty="0" smtClean="0">
                <a:hlinkClick r:id="rId5"/>
              </a:rPr>
              <a:t>04-8</a:t>
            </a:r>
            <a:r>
              <a:rPr lang="en-US" u="sng" dirty="0" smtClean="0">
                <a:hlinkClick r:id="rId5"/>
              </a:rPr>
              <a:t>a</a:t>
            </a:r>
            <a:r>
              <a:rPr lang="ru-RU" u="sng" dirty="0" smtClean="0">
                <a:hlinkClick r:id="rId5"/>
              </a:rPr>
              <a:t>3</a:t>
            </a:r>
            <a:r>
              <a:rPr lang="en-US" u="sng" dirty="0" smtClean="0">
                <a:hlinkClick r:id="rId5"/>
              </a:rPr>
              <a:t>e</a:t>
            </a:r>
            <a:r>
              <a:rPr lang="ru-RU" u="sng" dirty="0" smtClean="0">
                <a:hlinkClick r:id="rId5"/>
              </a:rPr>
              <a:t>-46</a:t>
            </a:r>
            <a:r>
              <a:rPr lang="en-US" u="sng" dirty="0" smtClean="0">
                <a:hlinkClick r:id="rId5"/>
              </a:rPr>
              <a:t>f</a:t>
            </a:r>
            <a:r>
              <a:rPr lang="ru-RU" u="sng" dirty="0" smtClean="0">
                <a:hlinkClick r:id="rId5"/>
              </a:rPr>
              <a:t>0</a:t>
            </a:r>
            <a:r>
              <a:rPr lang="en-US" u="sng" dirty="0" smtClean="0">
                <a:hlinkClick r:id="rId5"/>
              </a:rPr>
              <a:t>c</a:t>
            </a:r>
            <a:r>
              <a:rPr lang="ru-RU" u="sng" dirty="0" smtClean="0">
                <a:hlinkClick r:id="rId5"/>
              </a:rPr>
              <a:t>71</a:t>
            </a:r>
            <a:r>
              <a:rPr lang="en-US" u="sng" dirty="0" smtClean="0">
                <a:hlinkClick r:id="rId5"/>
              </a:rPr>
              <a:t>f</a:t>
            </a:r>
            <a:r>
              <a:rPr lang="ru-RU" u="sng" dirty="0" smtClean="0">
                <a:hlinkClick r:id="rId5"/>
              </a:rPr>
              <a:t>77</a:t>
            </a:r>
            <a:r>
              <a:rPr lang="en-US" u="sng" dirty="0" err="1" smtClean="0">
                <a:hlinkClick r:id="rId5"/>
              </a:rPr>
              <a:t>bd</a:t>
            </a:r>
            <a:r>
              <a:rPr lang="ru-RU" u="sng" dirty="0" smtClean="0">
                <a:hlinkClick r:id="rId5"/>
              </a:rPr>
              <a:t>/</a:t>
            </a:r>
            <a:r>
              <a:rPr lang="en-US" u="sng" dirty="0" smtClean="0">
                <a:hlinkClick r:id="rId5"/>
              </a:rPr>
              <a:t>D</a:t>
            </a:r>
            <a:r>
              <a:rPr lang="ru-RU" u="sng" dirty="0" smtClean="0">
                <a:hlinkClick r:id="rId5"/>
              </a:rPr>
              <a:t>201.</a:t>
            </a:r>
            <a:r>
              <a:rPr lang="en-US" u="sng" dirty="0" err="1" smtClean="0">
                <a:hlinkClick r:id="rId5"/>
              </a:rPr>
              <a:t>swf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Ресурс:  Стандартный вид многочлена с несколькими буквами (N 180551) </a:t>
            </a:r>
            <a:r>
              <a:rPr lang="ru-RU" u="sng" dirty="0" smtClean="0">
                <a:hlinkClick r:id="rId6"/>
              </a:rPr>
              <a:t>http://school-collection.edu.ru/catalog/res/3817d71f-bd20-4610-9b03-bc8a43d5ff1e/view/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Line 4"/>
          <p:cNvSpPr>
            <a:spLocks noChangeShapeType="1"/>
          </p:cNvSpPr>
          <p:nvPr/>
        </p:nvSpPr>
        <p:spPr bwMode="auto">
          <a:xfrm>
            <a:off x="75565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123" name="Picture 5" descr="спирал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755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6510338" y="2852738"/>
            <a:ext cx="2952750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5125" name="Picture 7" descr="клет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0"/>
            <a:ext cx="8388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Text Box 11"/>
          <p:cNvSpPr txBox="1">
            <a:spLocks noChangeArrowheads="1"/>
          </p:cNvSpPr>
          <p:nvPr/>
        </p:nvSpPr>
        <p:spPr bwMode="auto">
          <a:xfrm rot="-5400000">
            <a:off x="-1908175" y="2232025"/>
            <a:ext cx="4830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  <a:latin typeface="Comic Sans MS" pitchFamily="66" charset="0"/>
              </a:rPr>
              <a:t>Учебник Алгебра 7, Ю.Н.Макарычев и др .</a:t>
            </a:r>
          </a:p>
        </p:txBody>
      </p:sp>
      <p:sp>
        <p:nvSpPr>
          <p:cNvPr id="5127" name="Rectangle 1"/>
          <p:cNvSpPr>
            <a:spLocks noChangeArrowheads="1"/>
          </p:cNvSpPr>
          <p:nvPr/>
        </p:nvSpPr>
        <p:spPr bwMode="auto">
          <a:xfrm>
            <a:off x="2000250" y="1571625"/>
            <a:ext cx="4429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4000" b="1" i="1">
                <a:ea typeface="Times New Roman" pitchFamily="18" charset="0"/>
                <a:cs typeface="Arial" charset="0"/>
              </a:rPr>
              <a:t>10 а</a:t>
            </a:r>
            <a:r>
              <a:rPr lang="ru-RU" sz="4000" b="1" i="1" baseline="30000">
                <a:ea typeface="Times New Roman" pitchFamily="18" charset="0"/>
                <a:cs typeface="Arial" charset="0"/>
              </a:rPr>
              <a:t>2</a:t>
            </a:r>
            <a:r>
              <a:rPr lang="ru-RU" sz="4000" b="1" i="1">
                <a:ea typeface="Times New Roman" pitchFamily="18" charset="0"/>
                <a:cs typeface="Arial" charset="0"/>
              </a:rPr>
              <a:t>в</a:t>
            </a:r>
            <a:r>
              <a:rPr lang="ru-RU" sz="4000" b="1" i="1" baseline="30000">
                <a:ea typeface="Times New Roman" pitchFamily="18" charset="0"/>
                <a:cs typeface="Arial" charset="0"/>
              </a:rPr>
              <a:t>2</a:t>
            </a:r>
            <a:r>
              <a:rPr lang="ru-RU" sz="4000" b="1" i="1">
                <a:ea typeface="Times New Roman" pitchFamily="18" charset="0"/>
                <a:cs typeface="Arial" charset="0"/>
              </a:rPr>
              <a:t>(-1,2а</a:t>
            </a:r>
            <a:r>
              <a:rPr lang="ru-RU" sz="4000" b="1" i="1" baseline="30000">
                <a:ea typeface="Times New Roman" pitchFamily="18" charset="0"/>
                <a:cs typeface="Arial" charset="0"/>
              </a:rPr>
              <a:t>3</a:t>
            </a:r>
            <a:r>
              <a:rPr lang="ru-RU" sz="4000" b="1" i="1">
                <a:ea typeface="Times New Roman" pitchFamily="18" charset="0"/>
                <a:cs typeface="Arial" charset="0"/>
              </a:rPr>
              <a:t>)</a:t>
            </a:r>
            <a:r>
              <a:rPr lang="ru-RU" sz="4000" b="1" baseline="30000">
                <a:ea typeface="Times New Roman" pitchFamily="18" charset="0"/>
                <a:cs typeface="Arial" charset="0"/>
              </a:rPr>
              <a:t> </a:t>
            </a:r>
            <a:r>
              <a:rPr lang="ru-RU" sz="4000" b="1">
                <a:ea typeface="Times New Roman" pitchFamily="18" charset="0"/>
                <a:cs typeface="Arial" charset="0"/>
              </a:rPr>
              <a:t>= </a:t>
            </a:r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7721816" y="0"/>
            <a:ext cx="14221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ru-RU" sz="3200" dirty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№ 466</a:t>
            </a:r>
            <a:endParaRPr lang="ru-RU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8203" name="TextBox 10"/>
          <p:cNvSpPr txBox="1">
            <a:spLocks noChangeArrowheads="1"/>
          </p:cNvSpPr>
          <p:nvPr/>
        </p:nvSpPr>
        <p:spPr bwMode="auto">
          <a:xfrm>
            <a:off x="928688" y="0"/>
            <a:ext cx="67865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7E"/>
                </a:solidFill>
              </a:rPr>
              <a:t>Приведите одночлен к стандартному виду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000250" y="2500313"/>
            <a:ext cx="528637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i="1" dirty="0"/>
              <a:t>= 10</a:t>
            </a:r>
            <a:r>
              <a:rPr lang="ru-RU" sz="4000" b="1" i="1" baseline="30000" dirty="0"/>
              <a:t> .</a:t>
            </a:r>
            <a:r>
              <a:rPr lang="ru-RU" sz="4000" b="1" i="1" dirty="0"/>
              <a:t>(- 1,2)(а</a:t>
            </a:r>
            <a:r>
              <a:rPr lang="ru-RU" sz="4000" b="1" i="1" baseline="30000" dirty="0"/>
              <a:t>2</a:t>
            </a:r>
            <a:r>
              <a:rPr lang="ru-RU" sz="4000" b="1" i="1" dirty="0"/>
              <a:t>а</a:t>
            </a:r>
            <a:r>
              <a:rPr lang="ru-RU" sz="4000" b="1" i="1" baseline="30000" dirty="0"/>
              <a:t>3</a:t>
            </a:r>
            <a:r>
              <a:rPr lang="ru-RU" sz="4000" b="1" i="1" dirty="0"/>
              <a:t>)в</a:t>
            </a:r>
            <a:r>
              <a:rPr lang="ru-RU" sz="4000" b="1" i="1" baseline="30000" dirty="0"/>
              <a:t>2  </a:t>
            </a: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205" name="TextBox 12"/>
          <p:cNvSpPr txBox="1">
            <a:spLocks noChangeArrowheads="1"/>
          </p:cNvSpPr>
          <p:nvPr/>
        </p:nvSpPr>
        <p:spPr bwMode="auto">
          <a:xfrm>
            <a:off x="2214563" y="3500438"/>
            <a:ext cx="2928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/>
              <a:t>= - 12а</a:t>
            </a:r>
            <a:r>
              <a:rPr lang="ru-RU" sz="4000" b="1" i="1" baseline="30000"/>
              <a:t>5</a:t>
            </a:r>
            <a:r>
              <a:rPr lang="ru-RU" sz="4000" b="1" i="1"/>
              <a:t>в</a:t>
            </a:r>
            <a:r>
              <a:rPr lang="ru-RU" sz="4000" b="1" i="1" baseline="30000"/>
              <a:t>2</a:t>
            </a:r>
            <a:endParaRPr lang="ru-RU" sz="4000" b="1"/>
          </a:p>
        </p:txBody>
      </p:sp>
      <p:sp>
        <p:nvSpPr>
          <p:cNvPr id="15" name="Прямоугольник 14"/>
          <p:cNvSpPr/>
          <p:nvPr/>
        </p:nvSpPr>
        <p:spPr>
          <a:xfrm>
            <a:off x="1000125" y="5500688"/>
            <a:ext cx="7500938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+mn-lt"/>
              </a:rPr>
              <a:t>Каждый ли одночлен можно привести к стандартному виду?</a:t>
            </a: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572500" y="6500813"/>
            <a:ext cx="571500" cy="357187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2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3"/>
                  </p:tgtEl>
                </p:cond>
              </p:nextCondLst>
            </p:seq>
          </p:childTnLst>
        </p:cTn>
      </p:par>
    </p:tnLst>
    <p:bldLst>
      <p:bldP spid="12" grpId="0"/>
      <p:bldP spid="82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8" descr="клет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0"/>
            <a:ext cx="8388350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Line 2"/>
          <p:cNvSpPr>
            <a:spLocks noChangeShapeType="1"/>
          </p:cNvSpPr>
          <p:nvPr/>
        </p:nvSpPr>
        <p:spPr bwMode="auto">
          <a:xfrm>
            <a:off x="75565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6148" name="Picture 3" descr="спираль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755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 Box 34"/>
          <p:cNvSpPr txBox="1">
            <a:spLocks noChangeArrowheads="1"/>
          </p:cNvSpPr>
          <p:nvPr/>
        </p:nvSpPr>
        <p:spPr bwMode="auto">
          <a:xfrm rot="-5400000">
            <a:off x="-1908175" y="2232025"/>
            <a:ext cx="4830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  <a:latin typeface="Comic Sans MS" pitchFamily="66" charset="0"/>
              </a:rPr>
              <a:t>Учебник Алгебра 7, Ю.Н.Макарычев и др .</a:t>
            </a:r>
          </a:p>
        </p:txBody>
      </p:sp>
      <p:sp>
        <p:nvSpPr>
          <p:cNvPr id="34" name="Управляющая кнопка: далее 33">
            <a:hlinkClick r:id="" action="ppaction://hlinkshowjump?jump=nextslide" highlightClick="1"/>
          </p:cNvPr>
          <p:cNvSpPr/>
          <p:nvPr/>
        </p:nvSpPr>
        <p:spPr>
          <a:xfrm>
            <a:off x="8572500" y="6500813"/>
            <a:ext cx="571500" cy="357187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0"/>
            <a:ext cx="538797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002060"/>
                </a:solidFill>
                <a:latin typeface="+mn-lt"/>
              </a:rPr>
              <a:t>Стандартный вид одночлена</a:t>
            </a:r>
          </a:p>
        </p:txBody>
      </p:sp>
      <p:sp>
        <p:nvSpPr>
          <p:cNvPr id="6152" name="TextBox 7"/>
          <p:cNvSpPr txBox="1">
            <a:spLocks noChangeArrowheads="1"/>
          </p:cNvSpPr>
          <p:nvPr/>
        </p:nvSpPr>
        <p:spPr bwMode="auto">
          <a:xfrm>
            <a:off x="785813" y="571500"/>
            <a:ext cx="2428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/>
              <a:t>2</a:t>
            </a:r>
            <a:r>
              <a:rPr lang="en-US" sz="3200" b="1" i="1"/>
              <a:t>b</a:t>
            </a:r>
            <a:r>
              <a:rPr lang="en-US" sz="3200" b="1" i="1" baseline="30000"/>
              <a:t>3.</a:t>
            </a:r>
            <a:r>
              <a:rPr lang="en-US" sz="3200" b="1" i="1"/>
              <a:t>(-3)bc</a:t>
            </a:r>
            <a:r>
              <a:rPr lang="en-US" sz="3200" b="1" i="1" baseline="30000"/>
              <a:t>2</a:t>
            </a:r>
            <a:r>
              <a:rPr lang="en-US" sz="3200" b="1" i="1"/>
              <a:t>=</a:t>
            </a:r>
            <a:endParaRPr lang="ru-RU" sz="3200" b="1" i="1" baseline="3000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143250" y="571500"/>
            <a:ext cx="2571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i="1"/>
              <a:t>2(-3)</a:t>
            </a:r>
            <a:r>
              <a:rPr lang="en-US" sz="3200" b="1" i="1">
                <a:solidFill>
                  <a:srgbClr val="000000"/>
                </a:solidFill>
              </a:rPr>
              <a:t> b</a:t>
            </a:r>
            <a:r>
              <a:rPr lang="en-US" sz="3200" b="1" i="1" baseline="30000">
                <a:solidFill>
                  <a:srgbClr val="000000"/>
                </a:solidFill>
              </a:rPr>
              <a:t>3</a:t>
            </a:r>
            <a:r>
              <a:rPr lang="en-US" sz="3200" b="1" i="1">
                <a:solidFill>
                  <a:srgbClr val="000000"/>
                </a:solidFill>
              </a:rPr>
              <a:t>bc</a:t>
            </a:r>
            <a:r>
              <a:rPr lang="en-US" sz="3200" b="1" i="1" baseline="30000">
                <a:solidFill>
                  <a:srgbClr val="000000"/>
                </a:solidFill>
              </a:rPr>
              <a:t>2</a:t>
            </a:r>
            <a:r>
              <a:rPr lang="en-US" sz="3200" b="1" i="1">
                <a:solidFill>
                  <a:srgbClr val="000000"/>
                </a:solidFill>
              </a:rPr>
              <a:t>=</a:t>
            </a:r>
            <a:endParaRPr lang="ru-RU" sz="3200" b="1" i="1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572125" y="571500"/>
            <a:ext cx="1444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i="1"/>
              <a:t>-6</a:t>
            </a:r>
            <a:r>
              <a:rPr lang="en-US" sz="3200" b="1" i="1">
                <a:solidFill>
                  <a:srgbClr val="000000"/>
                </a:solidFill>
              </a:rPr>
              <a:t> b</a:t>
            </a:r>
            <a:r>
              <a:rPr lang="en-US" sz="3200" b="1" i="1" baseline="30000">
                <a:solidFill>
                  <a:srgbClr val="000000"/>
                </a:solidFill>
              </a:rPr>
              <a:t>4</a:t>
            </a:r>
            <a:r>
              <a:rPr lang="en-US" sz="3200" b="1" i="1">
                <a:solidFill>
                  <a:srgbClr val="000000"/>
                </a:solidFill>
              </a:rPr>
              <a:t>c</a:t>
            </a:r>
            <a:r>
              <a:rPr lang="en-US" sz="3200" b="1" i="1" baseline="30000">
                <a:solidFill>
                  <a:srgbClr val="000000"/>
                </a:solidFill>
              </a:rPr>
              <a:t>2</a:t>
            </a:r>
            <a:endParaRPr lang="ru-RU" sz="3200" b="1" i="1"/>
          </a:p>
        </p:txBody>
      </p:sp>
      <p:sp>
        <p:nvSpPr>
          <p:cNvPr id="6155" name="AutoShape 31"/>
          <p:cNvSpPr>
            <a:spLocks noChangeArrowheads="1"/>
          </p:cNvSpPr>
          <p:nvPr/>
        </p:nvSpPr>
        <p:spPr bwMode="auto">
          <a:xfrm rot="716372">
            <a:off x="5859463" y="3355975"/>
            <a:ext cx="777875" cy="257175"/>
          </a:xfrm>
          <a:prstGeom prst="rightArrow">
            <a:avLst>
              <a:gd name="adj1" fmla="val 50000"/>
              <a:gd name="adj2" fmla="val 86862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31"/>
          <p:cNvGrpSpPr>
            <a:grpSpLocks/>
          </p:cNvGrpSpPr>
          <p:nvPr/>
        </p:nvGrpSpPr>
        <p:grpSpPr bwMode="auto">
          <a:xfrm>
            <a:off x="1322388" y="1420813"/>
            <a:ext cx="1312862" cy="3163887"/>
            <a:chOff x="-2214610" y="1500174"/>
            <a:chExt cx="1312862" cy="3163892"/>
          </a:xfrm>
        </p:grpSpPr>
        <p:pic>
          <p:nvPicPr>
            <p:cNvPr id="6171" name="Picture 23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2143172" y="2143116"/>
              <a:ext cx="1100138" cy="2520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72" name="Picture 3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2214610" y="1643050"/>
              <a:ext cx="1312862" cy="944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73" name="Freeform 34" descr="Сферы"/>
            <p:cNvSpPr>
              <a:spLocks/>
            </p:cNvSpPr>
            <p:nvPr/>
          </p:nvSpPr>
          <p:spPr bwMode="auto">
            <a:xfrm flipH="1">
              <a:off x="-2143172" y="1500174"/>
              <a:ext cx="1081087" cy="981075"/>
            </a:xfrm>
            <a:custGeom>
              <a:avLst/>
              <a:gdLst>
                <a:gd name="T0" fmla="*/ 0 w 72"/>
                <a:gd name="T1" fmla="*/ 2147483647 h 55"/>
                <a:gd name="T2" fmla="*/ 2147483647 w 72"/>
                <a:gd name="T3" fmla="*/ 2147483647 h 55"/>
                <a:gd name="T4" fmla="*/ 2147483647 w 72"/>
                <a:gd name="T5" fmla="*/ 2147483647 h 55"/>
                <a:gd name="T6" fmla="*/ 2147483647 w 72"/>
                <a:gd name="T7" fmla="*/ 2147483647 h 55"/>
                <a:gd name="T8" fmla="*/ 2147483647 w 72"/>
                <a:gd name="T9" fmla="*/ 2147483647 h 55"/>
                <a:gd name="T10" fmla="*/ 2147483647 w 72"/>
                <a:gd name="T11" fmla="*/ 2147483647 h 55"/>
                <a:gd name="T12" fmla="*/ 2147483647 w 72"/>
                <a:gd name="T13" fmla="*/ 2147483647 h 55"/>
                <a:gd name="T14" fmla="*/ 2147483647 w 72"/>
                <a:gd name="T15" fmla="*/ 2147483647 h 55"/>
                <a:gd name="T16" fmla="*/ 2147483647 w 72"/>
                <a:gd name="T17" fmla="*/ 2147483647 h 55"/>
                <a:gd name="T18" fmla="*/ 2147483647 w 72"/>
                <a:gd name="T19" fmla="*/ 2147483647 h 55"/>
                <a:gd name="T20" fmla="*/ 2147483647 w 72"/>
                <a:gd name="T21" fmla="*/ 2147483647 h 55"/>
                <a:gd name="T22" fmla="*/ 2147483647 w 72"/>
                <a:gd name="T23" fmla="*/ 2147483647 h 55"/>
                <a:gd name="T24" fmla="*/ 0 w 72"/>
                <a:gd name="T25" fmla="*/ 2147483647 h 5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55"/>
                <a:gd name="T41" fmla="*/ 72 w 72"/>
                <a:gd name="T42" fmla="*/ 55 h 5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55">
                  <a:moveTo>
                    <a:pt x="0" y="30"/>
                  </a:moveTo>
                  <a:cubicBezTo>
                    <a:pt x="3" y="26"/>
                    <a:pt x="7" y="22"/>
                    <a:pt x="11" y="21"/>
                  </a:cubicBezTo>
                  <a:cubicBezTo>
                    <a:pt x="19" y="21"/>
                    <a:pt x="27" y="21"/>
                    <a:pt x="35" y="22"/>
                  </a:cubicBezTo>
                  <a:cubicBezTo>
                    <a:pt x="39" y="22"/>
                    <a:pt x="46" y="28"/>
                    <a:pt x="46" y="28"/>
                  </a:cubicBezTo>
                  <a:cubicBezTo>
                    <a:pt x="50" y="25"/>
                    <a:pt x="51" y="25"/>
                    <a:pt x="56" y="26"/>
                  </a:cubicBezTo>
                  <a:cubicBezTo>
                    <a:pt x="59" y="30"/>
                    <a:pt x="60" y="34"/>
                    <a:pt x="61" y="39"/>
                  </a:cubicBezTo>
                  <a:cubicBezTo>
                    <a:pt x="59" y="45"/>
                    <a:pt x="55" y="50"/>
                    <a:pt x="62" y="55"/>
                  </a:cubicBezTo>
                  <a:cubicBezTo>
                    <a:pt x="72" y="53"/>
                    <a:pt x="71" y="43"/>
                    <a:pt x="62" y="40"/>
                  </a:cubicBezTo>
                  <a:cubicBezTo>
                    <a:pt x="66" y="28"/>
                    <a:pt x="65" y="17"/>
                    <a:pt x="58" y="7"/>
                  </a:cubicBezTo>
                  <a:cubicBezTo>
                    <a:pt x="55" y="2"/>
                    <a:pt x="41" y="1"/>
                    <a:pt x="41" y="1"/>
                  </a:cubicBezTo>
                  <a:cubicBezTo>
                    <a:pt x="18" y="2"/>
                    <a:pt x="24" y="0"/>
                    <a:pt x="11" y="8"/>
                  </a:cubicBezTo>
                  <a:cubicBezTo>
                    <a:pt x="10" y="12"/>
                    <a:pt x="3" y="19"/>
                    <a:pt x="3" y="19"/>
                  </a:cubicBezTo>
                  <a:cubicBezTo>
                    <a:pt x="2" y="23"/>
                    <a:pt x="1" y="26"/>
                    <a:pt x="0" y="30"/>
                  </a:cubicBezTo>
                  <a:close/>
                </a:path>
              </a:pathLst>
            </a:custGeom>
            <a:pattFill prst="sphere">
              <a:fgClr>
                <a:srgbClr val="FFFFFF"/>
              </a:fgClr>
              <a:bgClr>
                <a:srgbClr val="3366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157" name="Text Box 4"/>
          <p:cNvSpPr txBox="1">
            <a:spLocks noChangeArrowheads="1"/>
          </p:cNvSpPr>
          <p:nvPr/>
        </p:nvSpPr>
        <p:spPr bwMode="auto">
          <a:xfrm>
            <a:off x="6191250" y="3201988"/>
            <a:ext cx="2952750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6158" name="Oval 24"/>
          <p:cNvSpPr>
            <a:spLocks noChangeArrowheads="1"/>
          </p:cNvSpPr>
          <p:nvPr/>
        </p:nvSpPr>
        <p:spPr bwMode="auto">
          <a:xfrm>
            <a:off x="3822700" y="1992313"/>
            <a:ext cx="2082800" cy="3008312"/>
          </a:xfrm>
          <a:prstGeom prst="ellipse">
            <a:avLst/>
          </a:prstGeom>
          <a:solidFill>
            <a:srgbClr val="FF9FC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2400" b="1">
              <a:solidFill>
                <a:schemeClr val="tx2"/>
              </a:solidFill>
            </a:endParaRPr>
          </a:p>
          <a:p>
            <a:pPr algn="ctr"/>
            <a:r>
              <a:rPr lang="ru-RU" sz="2400" b="1">
                <a:solidFill>
                  <a:schemeClr val="tx2"/>
                </a:solidFill>
              </a:rPr>
              <a:t>Одночлен</a:t>
            </a:r>
          </a:p>
          <a:p>
            <a:pPr algn="ctr"/>
            <a:r>
              <a:rPr lang="ru-RU" sz="2400" b="1">
                <a:solidFill>
                  <a:schemeClr val="tx2"/>
                </a:solidFill>
              </a:rPr>
              <a:t>стандартного</a:t>
            </a:r>
          </a:p>
          <a:p>
            <a:pPr algn="ctr"/>
            <a:r>
              <a:rPr lang="ru-RU" sz="2400" b="1">
                <a:solidFill>
                  <a:schemeClr val="tx2"/>
                </a:solidFill>
              </a:rPr>
              <a:t>вида</a:t>
            </a:r>
            <a:endParaRPr lang="en-US" sz="2400" b="1">
              <a:solidFill>
                <a:schemeClr val="tx2"/>
              </a:solidFill>
            </a:endParaRPr>
          </a:p>
          <a:p>
            <a:pPr algn="ctr"/>
            <a:r>
              <a:rPr lang="en-US" sz="2400" b="1" i="1"/>
              <a:t>-6</a:t>
            </a:r>
            <a:r>
              <a:rPr lang="en-US" sz="2400" b="1" i="1">
                <a:solidFill>
                  <a:srgbClr val="000000"/>
                </a:solidFill>
              </a:rPr>
              <a:t> b</a:t>
            </a:r>
            <a:r>
              <a:rPr lang="en-US" sz="2400" b="1" i="1" baseline="30000">
                <a:solidFill>
                  <a:srgbClr val="000000"/>
                </a:solidFill>
              </a:rPr>
              <a:t>4</a:t>
            </a:r>
            <a:r>
              <a:rPr lang="en-US" sz="2400" b="1" i="1">
                <a:solidFill>
                  <a:srgbClr val="000000"/>
                </a:solidFill>
              </a:rPr>
              <a:t>c</a:t>
            </a:r>
            <a:r>
              <a:rPr lang="en-US" sz="2400" b="1" i="1" baseline="30000">
                <a:solidFill>
                  <a:srgbClr val="000000"/>
                </a:solidFill>
              </a:rPr>
              <a:t>2</a:t>
            </a:r>
            <a:endParaRPr lang="ru-RU" sz="2400" b="1" i="1"/>
          </a:p>
          <a:p>
            <a:pPr algn="ctr"/>
            <a:endParaRPr lang="ru-RU" sz="2400" b="1">
              <a:solidFill>
                <a:schemeClr val="tx2"/>
              </a:solidFill>
            </a:endParaRPr>
          </a:p>
          <a:p>
            <a:pPr algn="ctr"/>
            <a:endParaRPr lang="ru-RU" sz="2800" b="1" i="1">
              <a:solidFill>
                <a:srgbClr val="00007E"/>
              </a:solidFill>
            </a:endParaRPr>
          </a:p>
        </p:txBody>
      </p:sp>
      <p:sp>
        <p:nvSpPr>
          <p:cNvPr id="6159" name="Oval 25"/>
          <p:cNvSpPr>
            <a:spLocks noChangeArrowheads="1"/>
          </p:cNvSpPr>
          <p:nvPr/>
        </p:nvSpPr>
        <p:spPr bwMode="auto">
          <a:xfrm>
            <a:off x="792163" y="2482850"/>
            <a:ext cx="2376487" cy="1582738"/>
          </a:xfrm>
          <a:prstGeom prst="ellipse">
            <a:avLst/>
          </a:prstGeom>
          <a:solidFill>
            <a:srgbClr val="FF9FC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Одночлен</a:t>
            </a:r>
            <a:endParaRPr lang="en-US" sz="2400" b="1"/>
          </a:p>
          <a:p>
            <a:pPr algn="ctr"/>
            <a:r>
              <a:rPr lang="ru-RU" sz="2400" b="1" i="1"/>
              <a:t>2</a:t>
            </a:r>
            <a:r>
              <a:rPr lang="en-US" sz="2400" b="1" i="1"/>
              <a:t>b</a:t>
            </a:r>
            <a:r>
              <a:rPr lang="en-US" sz="2400" b="1" i="1" baseline="30000"/>
              <a:t>3</a:t>
            </a:r>
            <a:r>
              <a:rPr lang="en-US" sz="2400" b="1" i="1"/>
              <a:t>(-3)bc</a:t>
            </a:r>
            <a:r>
              <a:rPr lang="en-US" sz="2400" b="1" i="1" baseline="30000"/>
              <a:t>2</a:t>
            </a:r>
            <a:endParaRPr lang="ru-RU" sz="2400" b="1"/>
          </a:p>
        </p:txBody>
      </p:sp>
      <p:sp>
        <p:nvSpPr>
          <p:cNvPr id="6160" name="Oval 26"/>
          <p:cNvSpPr>
            <a:spLocks noChangeArrowheads="1"/>
          </p:cNvSpPr>
          <p:nvPr/>
        </p:nvSpPr>
        <p:spPr bwMode="auto">
          <a:xfrm>
            <a:off x="6643688" y="1285875"/>
            <a:ext cx="2303462" cy="1439863"/>
          </a:xfrm>
          <a:prstGeom prst="ellipse">
            <a:avLst/>
          </a:prstGeom>
          <a:solidFill>
            <a:srgbClr val="FF9FC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Коэффициент</a:t>
            </a:r>
          </a:p>
          <a:p>
            <a:pPr algn="ctr"/>
            <a:r>
              <a:rPr lang="ru-RU" sz="2400" b="1" i="1"/>
              <a:t>-6</a:t>
            </a:r>
          </a:p>
        </p:txBody>
      </p:sp>
      <p:sp>
        <p:nvSpPr>
          <p:cNvPr id="6161" name="Oval 27"/>
          <p:cNvSpPr>
            <a:spLocks noChangeArrowheads="1"/>
          </p:cNvSpPr>
          <p:nvPr/>
        </p:nvSpPr>
        <p:spPr bwMode="auto">
          <a:xfrm>
            <a:off x="6624638" y="2914650"/>
            <a:ext cx="2447925" cy="1439863"/>
          </a:xfrm>
          <a:prstGeom prst="ellipse">
            <a:avLst/>
          </a:prstGeom>
          <a:solidFill>
            <a:srgbClr val="FF9FC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/>
          </a:p>
          <a:p>
            <a:pPr algn="ctr"/>
            <a:r>
              <a:rPr lang="ru-RU" sz="2400" b="1"/>
              <a:t>Буквенная</a:t>
            </a:r>
          </a:p>
          <a:p>
            <a:pPr algn="ctr"/>
            <a:r>
              <a:rPr lang="ru-RU" sz="2400" b="1"/>
              <a:t>часть</a:t>
            </a:r>
          </a:p>
          <a:p>
            <a:pPr algn="ctr"/>
            <a:r>
              <a:rPr lang="en-US" sz="2400" b="1" i="1">
                <a:solidFill>
                  <a:srgbClr val="000000"/>
                </a:solidFill>
              </a:rPr>
              <a:t>b</a:t>
            </a:r>
            <a:r>
              <a:rPr lang="en-US" sz="2400" b="1" i="1" baseline="30000">
                <a:solidFill>
                  <a:srgbClr val="000000"/>
                </a:solidFill>
              </a:rPr>
              <a:t>4</a:t>
            </a:r>
            <a:r>
              <a:rPr lang="en-US" sz="2400" b="1" i="1">
                <a:solidFill>
                  <a:srgbClr val="000000"/>
                </a:solidFill>
              </a:rPr>
              <a:t>c</a:t>
            </a:r>
            <a:r>
              <a:rPr lang="en-US" sz="2400" b="1" i="1" baseline="30000">
                <a:solidFill>
                  <a:srgbClr val="000000"/>
                </a:solidFill>
              </a:rPr>
              <a:t>2</a:t>
            </a:r>
            <a:endParaRPr lang="ru-RU" sz="2400" b="1" i="1"/>
          </a:p>
          <a:p>
            <a:pPr algn="ctr"/>
            <a:endParaRPr lang="ru-RU" sz="2400" b="1"/>
          </a:p>
        </p:txBody>
      </p:sp>
      <p:sp>
        <p:nvSpPr>
          <p:cNvPr id="6162" name="Oval 28"/>
          <p:cNvSpPr>
            <a:spLocks noChangeArrowheads="1"/>
          </p:cNvSpPr>
          <p:nvPr/>
        </p:nvSpPr>
        <p:spPr bwMode="auto">
          <a:xfrm>
            <a:off x="6767513" y="4857750"/>
            <a:ext cx="2376487" cy="1441450"/>
          </a:xfrm>
          <a:prstGeom prst="ellipse">
            <a:avLst/>
          </a:prstGeom>
          <a:solidFill>
            <a:srgbClr val="FF9FC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tx2"/>
                </a:solidFill>
              </a:rPr>
              <a:t>Степень</a:t>
            </a:r>
            <a:endParaRPr lang="en-US" sz="2400" b="1">
              <a:solidFill>
                <a:schemeClr val="tx2"/>
              </a:solidFill>
            </a:endParaRPr>
          </a:p>
          <a:p>
            <a:pPr algn="ctr"/>
            <a:r>
              <a:rPr lang="ru-RU" sz="2400" b="1">
                <a:solidFill>
                  <a:schemeClr val="tx2"/>
                </a:solidFill>
              </a:rPr>
              <a:t>одночлена</a:t>
            </a:r>
          </a:p>
          <a:p>
            <a:pPr algn="ctr"/>
            <a:r>
              <a:rPr lang="ru-RU" sz="2400" b="1" i="1">
                <a:solidFill>
                  <a:schemeClr val="tx2"/>
                </a:solidFill>
              </a:rPr>
              <a:t>4+2=6</a:t>
            </a:r>
          </a:p>
        </p:txBody>
      </p:sp>
      <p:sp>
        <p:nvSpPr>
          <p:cNvPr id="6163" name="AutoShape 29"/>
          <p:cNvSpPr>
            <a:spLocks noChangeArrowheads="1"/>
          </p:cNvSpPr>
          <p:nvPr/>
        </p:nvSpPr>
        <p:spPr bwMode="auto">
          <a:xfrm>
            <a:off x="3179763" y="3063875"/>
            <a:ext cx="642937" cy="214313"/>
          </a:xfrm>
          <a:prstGeom prst="rightArrow">
            <a:avLst>
              <a:gd name="adj1" fmla="val 50000"/>
              <a:gd name="adj2" fmla="val 91722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64" name="AutoShape 30"/>
          <p:cNvSpPr>
            <a:spLocks noChangeArrowheads="1"/>
          </p:cNvSpPr>
          <p:nvPr/>
        </p:nvSpPr>
        <p:spPr bwMode="auto">
          <a:xfrm rot="-1235303">
            <a:off x="5602288" y="2132013"/>
            <a:ext cx="1101725" cy="246062"/>
          </a:xfrm>
          <a:prstGeom prst="rightArrow">
            <a:avLst>
              <a:gd name="adj1" fmla="val 50000"/>
              <a:gd name="adj2" fmla="val 121119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65" name="AutoShape 32"/>
          <p:cNvSpPr>
            <a:spLocks noChangeArrowheads="1"/>
          </p:cNvSpPr>
          <p:nvPr/>
        </p:nvSpPr>
        <p:spPr bwMode="auto">
          <a:xfrm rot="2012016">
            <a:off x="5600700" y="4584700"/>
            <a:ext cx="1555750" cy="244475"/>
          </a:xfrm>
          <a:prstGeom prst="rightArrow">
            <a:avLst>
              <a:gd name="adj1" fmla="val 50000"/>
              <a:gd name="adj2" fmla="val 159091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Rectangle 37"/>
          <p:cNvSpPr>
            <a:spLocks noChangeArrowheads="1"/>
          </p:cNvSpPr>
          <p:nvPr/>
        </p:nvSpPr>
        <p:spPr bwMode="auto">
          <a:xfrm>
            <a:off x="4241800" y="3625850"/>
            <a:ext cx="1366838" cy="504825"/>
          </a:xfrm>
          <a:prstGeom prst="rect">
            <a:avLst/>
          </a:prstGeom>
          <a:solidFill>
            <a:srgbClr val="FF9FC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Rectangle 38"/>
          <p:cNvSpPr>
            <a:spLocks noChangeArrowheads="1"/>
          </p:cNvSpPr>
          <p:nvPr/>
        </p:nvSpPr>
        <p:spPr bwMode="auto">
          <a:xfrm>
            <a:off x="7572375" y="2071688"/>
            <a:ext cx="503238" cy="431800"/>
          </a:xfrm>
          <a:prstGeom prst="rect">
            <a:avLst/>
          </a:prstGeom>
          <a:solidFill>
            <a:srgbClr val="FF9FC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Rectangle 39"/>
          <p:cNvSpPr>
            <a:spLocks noChangeArrowheads="1"/>
          </p:cNvSpPr>
          <p:nvPr/>
        </p:nvSpPr>
        <p:spPr bwMode="auto">
          <a:xfrm>
            <a:off x="7313613" y="3840163"/>
            <a:ext cx="1008062" cy="360362"/>
          </a:xfrm>
          <a:prstGeom prst="rect">
            <a:avLst/>
          </a:prstGeom>
          <a:solidFill>
            <a:srgbClr val="FF9FC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Rectangle 40"/>
          <p:cNvSpPr>
            <a:spLocks noChangeArrowheads="1"/>
          </p:cNvSpPr>
          <p:nvPr/>
        </p:nvSpPr>
        <p:spPr bwMode="auto">
          <a:xfrm>
            <a:off x="7242175" y="5768975"/>
            <a:ext cx="1511300" cy="288925"/>
          </a:xfrm>
          <a:prstGeom prst="rect">
            <a:avLst/>
          </a:prstGeom>
          <a:solidFill>
            <a:srgbClr val="FF9FC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Прямоугольник 26"/>
          <p:cNvSpPr>
            <a:spLocks noChangeArrowheads="1"/>
          </p:cNvSpPr>
          <p:nvPr/>
        </p:nvSpPr>
        <p:spPr bwMode="auto">
          <a:xfrm>
            <a:off x="822325" y="5849938"/>
            <a:ext cx="55006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tx2"/>
                </a:solidFill>
              </a:rPr>
              <a:t>C</a:t>
            </a:r>
            <a:r>
              <a:rPr lang="ru-RU" sz="2400" b="1">
                <a:solidFill>
                  <a:schemeClr val="tx2"/>
                </a:solidFill>
              </a:rPr>
              <a:t>тандартный вид – это «визитная карточка»</a:t>
            </a:r>
            <a:r>
              <a:rPr lang="en-US" sz="2400" b="1">
                <a:solidFill>
                  <a:schemeClr val="tx2"/>
                </a:solidFill>
              </a:rPr>
              <a:t> </a:t>
            </a:r>
            <a:r>
              <a:rPr lang="ru-RU" sz="2400" b="1">
                <a:solidFill>
                  <a:schemeClr val="tx2"/>
                </a:solidFill>
              </a:rPr>
              <a:t>одночлена</a:t>
            </a:r>
            <a:endParaRPr lang="ru-RU" sz="240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8" grpId="0" animBg="1"/>
      <p:bldP spid="29" grpId="0" animBg="1"/>
      <p:bldP spid="30" grpId="0" animBg="1"/>
      <p:bldP spid="31" grpId="0" animBg="1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58" descr="клет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38100"/>
            <a:ext cx="8388350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714375" y="5780088"/>
            <a:ext cx="84296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                         Многочленом(полиномом) называется сумма одночленов</a:t>
            </a:r>
          </a:p>
        </p:txBody>
      </p:sp>
      <p:sp>
        <p:nvSpPr>
          <p:cNvPr id="1029" name="Line 2"/>
          <p:cNvSpPr>
            <a:spLocks noChangeShapeType="1"/>
          </p:cNvSpPr>
          <p:nvPr/>
        </p:nvSpPr>
        <p:spPr bwMode="auto">
          <a:xfrm>
            <a:off x="75565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030" name="Picture 3" descr="спираль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755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34"/>
          <p:cNvSpPr txBox="1">
            <a:spLocks noChangeArrowheads="1"/>
          </p:cNvSpPr>
          <p:nvPr/>
        </p:nvSpPr>
        <p:spPr bwMode="auto">
          <a:xfrm rot="-5400000">
            <a:off x="-1908175" y="2232025"/>
            <a:ext cx="4830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  <a:latin typeface="Comic Sans MS" pitchFamily="66" charset="0"/>
              </a:rPr>
              <a:t>Учебник Алгебра 7, Ю.Н.Макарычев и др .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571750" y="0"/>
            <a:ext cx="5072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00007E"/>
                </a:solidFill>
              </a:rPr>
              <a:t>Сложите два одночлена </a:t>
            </a:r>
          </a:p>
        </p:txBody>
      </p:sp>
      <p:grpSp>
        <p:nvGrpSpPr>
          <p:cNvPr id="1033" name="Группа 51"/>
          <p:cNvGrpSpPr>
            <a:grpSpLocks/>
          </p:cNvGrpSpPr>
          <p:nvPr/>
        </p:nvGrpSpPr>
        <p:grpSpPr bwMode="auto">
          <a:xfrm>
            <a:off x="3357563" y="2214563"/>
            <a:ext cx="2238375" cy="2071687"/>
            <a:chOff x="3651250" y="333375"/>
            <a:chExt cx="1784350" cy="2001838"/>
          </a:xfrm>
        </p:grpSpPr>
        <p:pic>
          <p:nvPicPr>
            <p:cNvPr id="1063" name="Picture 39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89425" y="381000"/>
              <a:ext cx="590550" cy="59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64" name="Picture 40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75150" y="714375"/>
              <a:ext cx="493713" cy="1620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65" name="Freeform 41" descr="Сферы"/>
            <p:cNvSpPr>
              <a:spLocks/>
            </p:cNvSpPr>
            <p:nvPr/>
          </p:nvSpPr>
          <p:spPr bwMode="auto">
            <a:xfrm flipH="1">
              <a:off x="4246563" y="333375"/>
              <a:ext cx="539750" cy="485775"/>
            </a:xfrm>
            <a:custGeom>
              <a:avLst/>
              <a:gdLst>
                <a:gd name="T0" fmla="*/ 0 w 72"/>
                <a:gd name="T1" fmla="*/ 2147483647 h 55"/>
                <a:gd name="T2" fmla="*/ 2147483647 w 72"/>
                <a:gd name="T3" fmla="*/ 2147483647 h 55"/>
                <a:gd name="T4" fmla="*/ 2147483647 w 72"/>
                <a:gd name="T5" fmla="*/ 2147483647 h 55"/>
                <a:gd name="T6" fmla="*/ 2147483647 w 72"/>
                <a:gd name="T7" fmla="*/ 2147483647 h 55"/>
                <a:gd name="T8" fmla="*/ 2147483647 w 72"/>
                <a:gd name="T9" fmla="*/ 2147483647 h 55"/>
                <a:gd name="T10" fmla="*/ 2147483647 w 72"/>
                <a:gd name="T11" fmla="*/ 2147483647 h 55"/>
                <a:gd name="T12" fmla="*/ 2147483647 w 72"/>
                <a:gd name="T13" fmla="*/ 2147483647 h 55"/>
                <a:gd name="T14" fmla="*/ 2147483647 w 72"/>
                <a:gd name="T15" fmla="*/ 2147483647 h 55"/>
                <a:gd name="T16" fmla="*/ 2147483647 w 72"/>
                <a:gd name="T17" fmla="*/ 2147483647 h 55"/>
                <a:gd name="T18" fmla="*/ 2147483647 w 72"/>
                <a:gd name="T19" fmla="*/ 2147483647 h 55"/>
                <a:gd name="T20" fmla="*/ 2147483647 w 72"/>
                <a:gd name="T21" fmla="*/ 2147483647 h 55"/>
                <a:gd name="T22" fmla="*/ 2147483647 w 72"/>
                <a:gd name="T23" fmla="*/ 2147483647 h 55"/>
                <a:gd name="T24" fmla="*/ 0 w 72"/>
                <a:gd name="T25" fmla="*/ 2147483647 h 5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55"/>
                <a:gd name="T41" fmla="*/ 72 w 72"/>
                <a:gd name="T42" fmla="*/ 55 h 5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55">
                  <a:moveTo>
                    <a:pt x="0" y="30"/>
                  </a:moveTo>
                  <a:cubicBezTo>
                    <a:pt x="3" y="26"/>
                    <a:pt x="7" y="22"/>
                    <a:pt x="11" y="21"/>
                  </a:cubicBezTo>
                  <a:cubicBezTo>
                    <a:pt x="19" y="21"/>
                    <a:pt x="27" y="21"/>
                    <a:pt x="35" y="22"/>
                  </a:cubicBezTo>
                  <a:cubicBezTo>
                    <a:pt x="39" y="22"/>
                    <a:pt x="46" y="28"/>
                    <a:pt x="46" y="28"/>
                  </a:cubicBezTo>
                  <a:cubicBezTo>
                    <a:pt x="50" y="25"/>
                    <a:pt x="51" y="25"/>
                    <a:pt x="56" y="26"/>
                  </a:cubicBezTo>
                  <a:cubicBezTo>
                    <a:pt x="59" y="30"/>
                    <a:pt x="60" y="34"/>
                    <a:pt x="61" y="39"/>
                  </a:cubicBezTo>
                  <a:cubicBezTo>
                    <a:pt x="59" y="45"/>
                    <a:pt x="55" y="50"/>
                    <a:pt x="62" y="55"/>
                  </a:cubicBezTo>
                  <a:cubicBezTo>
                    <a:pt x="72" y="53"/>
                    <a:pt x="71" y="43"/>
                    <a:pt x="62" y="40"/>
                  </a:cubicBezTo>
                  <a:cubicBezTo>
                    <a:pt x="66" y="28"/>
                    <a:pt x="65" y="17"/>
                    <a:pt x="58" y="7"/>
                  </a:cubicBezTo>
                  <a:cubicBezTo>
                    <a:pt x="55" y="2"/>
                    <a:pt x="41" y="1"/>
                    <a:pt x="41" y="1"/>
                  </a:cubicBezTo>
                  <a:cubicBezTo>
                    <a:pt x="18" y="2"/>
                    <a:pt x="24" y="0"/>
                    <a:pt x="11" y="8"/>
                  </a:cubicBezTo>
                  <a:cubicBezTo>
                    <a:pt x="10" y="12"/>
                    <a:pt x="3" y="19"/>
                    <a:pt x="3" y="19"/>
                  </a:cubicBezTo>
                  <a:cubicBezTo>
                    <a:pt x="2" y="23"/>
                    <a:pt x="1" y="26"/>
                    <a:pt x="0" y="30"/>
                  </a:cubicBezTo>
                  <a:close/>
                </a:path>
              </a:pathLst>
            </a:custGeom>
            <a:pattFill prst="sphere">
              <a:fgClr>
                <a:srgbClr val="FFFFFF"/>
              </a:fgClr>
              <a:bgClr>
                <a:srgbClr val="3366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6" name="Rectangle 42"/>
            <p:cNvSpPr>
              <a:spLocks noChangeArrowheads="1"/>
            </p:cNvSpPr>
            <p:nvPr/>
          </p:nvSpPr>
          <p:spPr bwMode="auto">
            <a:xfrm>
              <a:off x="3651250" y="1000125"/>
              <a:ext cx="1784350" cy="106045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3600"/>
                <a:t>(-</a:t>
              </a:r>
              <a:r>
                <a:rPr lang="ru-RU" sz="3600" i="1"/>
                <a:t>18х</a:t>
              </a:r>
              <a:r>
                <a:rPr lang="ru-RU" sz="3600" i="1" baseline="30000"/>
                <a:t>2</a:t>
              </a:r>
              <a:r>
                <a:rPr lang="ru-RU" sz="3600" i="1"/>
                <a:t>у)</a:t>
              </a:r>
              <a:endParaRPr lang="ru-RU" sz="3600" b="1" i="1" baseline="30000">
                <a:sym typeface="MS Reference Specialty" pitchFamily="2" charset="2"/>
              </a:endParaRPr>
            </a:p>
          </p:txBody>
        </p:sp>
        <p:pic>
          <p:nvPicPr>
            <p:cNvPr id="1067" name="Picture 50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22700" y="714375"/>
              <a:ext cx="600075" cy="566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34" name="Группа 50"/>
          <p:cNvGrpSpPr>
            <a:grpSpLocks/>
          </p:cNvGrpSpPr>
          <p:nvPr/>
        </p:nvGrpSpPr>
        <p:grpSpPr bwMode="auto">
          <a:xfrm>
            <a:off x="714375" y="2143125"/>
            <a:ext cx="2286000" cy="2214563"/>
            <a:chOff x="1204892" y="380979"/>
            <a:chExt cx="1812925" cy="1968500"/>
          </a:xfrm>
        </p:grpSpPr>
        <p:pic>
          <p:nvPicPr>
            <p:cNvPr id="1057" name="Picture 35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14480" y="428604"/>
              <a:ext cx="590550" cy="59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8" name="Picture 36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44642" y="765154"/>
              <a:ext cx="531813" cy="158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59" name="Freeform 37" descr="Сферы"/>
            <p:cNvSpPr>
              <a:spLocks/>
            </p:cNvSpPr>
            <p:nvPr/>
          </p:nvSpPr>
          <p:spPr bwMode="auto">
            <a:xfrm flipH="1">
              <a:off x="1671617" y="380979"/>
              <a:ext cx="539750" cy="485775"/>
            </a:xfrm>
            <a:custGeom>
              <a:avLst/>
              <a:gdLst>
                <a:gd name="T0" fmla="*/ 0 w 72"/>
                <a:gd name="T1" fmla="*/ 2147483647 h 55"/>
                <a:gd name="T2" fmla="*/ 2147483647 w 72"/>
                <a:gd name="T3" fmla="*/ 2147483647 h 55"/>
                <a:gd name="T4" fmla="*/ 2147483647 w 72"/>
                <a:gd name="T5" fmla="*/ 2147483647 h 55"/>
                <a:gd name="T6" fmla="*/ 2147483647 w 72"/>
                <a:gd name="T7" fmla="*/ 2147483647 h 55"/>
                <a:gd name="T8" fmla="*/ 2147483647 w 72"/>
                <a:gd name="T9" fmla="*/ 2147483647 h 55"/>
                <a:gd name="T10" fmla="*/ 2147483647 w 72"/>
                <a:gd name="T11" fmla="*/ 2147483647 h 55"/>
                <a:gd name="T12" fmla="*/ 2147483647 w 72"/>
                <a:gd name="T13" fmla="*/ 2147483647 h 55"/>
                <a:gd name="T14" fmla="*/ 2147483647 w 72"/>
                <a:gd name="T15" fmla="*/ 2147483647 h 55"/>
                <a:gd name="T16" fmla="*/ 2147483647 w 72"/>
                <a:gd name="T17" fmla="*/ 2147483647 h 55"/>
                <a:gd name="T18" fmla="*/ 2147483647 w 72"/>
                <a:gd name="T19" fmla="*/ 2147483647 h 55"/>
                <a:gd name="T20" fmla="*/ 2147483647 w 72"/>
                <a:gd name="T21" fmla="*/ 2147483647 h 55"/>
                <a:gd name="T22" fmla="*/ 2147483647 w 72"/>
                <a:gd name="T23" fmla="*/ 2147483647 h 55"/>
                <a:gd name="T24" fmla="*/ 0 w 72"/>
                <a:gd name="T25" fmla="*/ 2147483647 h 5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55"/>
                <a:gd name="T41" fmla="*/ 72 w 72"/>
                <a:gd name="T42" fmla="*/ 55 h 5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55">
                  <a:moveTo>
                    <a:pt x="0" y="30"/>
                  </a:moveTo>
                  <a:cubicBezTo>
                    <a:pt x="3" y="26"/>
                    <a:pt x="7" y="22"/>
                    <a:pt x="11" y="21"/>
                  </a:cubicBezTo>
                  <a:cubicBezTo>
                    <a:pt x="19" y="21"/>
                    <a:pt x="27" y="21"/>
                    <a:pt x="35" y="22"/>
                  </a:cubicBezTo>
                  <a:cubicBezTo>
                    <a:pt x="39" y="22"/>
                    <a:pt x="46" y="28"/>
                    <a:pt x="46" y="28"/>
                  </a:cubicBezTo>
                  <a:cubicBezTo>
                    <a:pt x="50" y="25"/>
                    <a:pt x="51" y="25"/>
                    <a:pt x="56" y="26"/>
                  </a:cubicBezTo>
                  <a:cubicBezTo>
                    <a:pt x="59" y="30"/>
                    <a:pt x="60" y="34"/>
                    <a:pt x="61" y="39"/>
                  </a:cubicBezTo>
                  <a:cubicBezTo>
                    <a:pt x="59" y="45"/>
                    <a:pt x="55" y="50"/>
                    <a:pt x="62" y="55"/>
                  </a:cubicBezTo>
                  <a:cubicBezTo>
                    <a:pt x="72" y="53"/>
                    <a:pt x="71" y="43"/>
                    <a:pt x="62" y="40"/>
                  </a:cubicBezTo>
                  <a:cubicBezTo>
                    <a:pt x="66" y="28"/>
                    <a:pt x="65" y="17"/>
                    <a:pt x="58" y="7"/>
                  </a:cubicBezTo>
                  <a:cubicBezTo>
                    <a:pt x="55" y="2"/>
                    <a:pt x="41" y="1"/>
                    <a:pt x="41" y="1"/>
                  </a:cubicBezTo>
                  <a:cubicBezTo>
                    <a:pt x="18" y="2"/>
                    <a:pt x="24" y="0"/>
                    <a:pt x="11" y="8"/>
                  </a:cubicBezTo>
                  <a:cubicBezTo>
                    <a:pt x="10" y="12"/>
                    <a:pt x="3" y="19"/>
                    <a:pt x="3" y="19"/>
                  </a:cubicBezTo>
                  <a:cubicBezTo>
                    <a:pt x="2" y="23"/>
                    <a:pt x="1" y="26"/>
                    <a:pt x="0" y="30"/>
                  </a:cubicBezTo>
                  <a:close/>
                </a:path>
              </a:pathLst>
            </a:custGeom>
            <a:pattFill prst="sphere">
              <a:fgClr>
                <a:srgbClr val="FFFFFF"/>
              </a:fgClr>
              <a:bgClr>
                <a:srgbClr val="3366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0" name="Rectangle 38"/>
            <p:cNvSpPr>
              <a:spLocks noChangeArrowheads="1"/>
            </p:cNvSpPr>
            <p:nvPr/>
          </p:nvSpPr>
          <p:spPr bwMode="auto">
            <a:xfrm>
              <a:off x="1276330" y="1052492"/>
              <a:ext cx="1741487" cy="9525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8800" b="1" i="1"/>
            </a:p>
          </p:txBody>
        </p:sp>
        <p:pic>
          <p:nvPicPr>
            <p:cNvPr id="1061" name="Picture 49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04892" y="714354"/>
              <a:ext cx="601663" cy="566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026" name="Object 79"/>
            <p:cNvGraphicFramePr>
              <a:graphicFrameLocks noChangeAspect="1"/>
            </p:cNvGraphicFramePr>
            <p:nvPr/>
          </p:nvGraphicFramePr>
          <p:xfrm>
            <a:off x="1970067" y="1096942"/>
            <a:ext cx="466725" cy="882650"/>
          </p:xfrm>
          <a:graphic>
            <a:graphicData uri="http://schemas.openxmlformats.org/presentationml/2006/ole">
              <p:oleObj spid="_x0000_s1026" name="Формула" r:id="rId9" imgW="114120" imgH="215640" progId="Equation.3">
                <p:embed/>
              </p:oleObj>
            </a:graphicData>
          </a:graphic>
        </p:graphicFrame>
        <p:sp>
          <p:nvSpPr>
            <p:cNvPr id="1062" name="Прямоугольник 48"/>
            <p:cNvSpPr>
              <a:spLocks noChangeArrowheads="1"/>
            </p:cNvSpPr>
            <p:nvPr/>
          </p:nvSpPr>
          <p:spPr bwMode="auto">
            <a:xfrm>
              <a:off x="1364341" y="1243374"/>
              <a:ext cx="157163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i="1"/>
                <a:t>16х</a:t>
              </a:r>
              <a:r>
                <a:rPr lang="ru-RU" sz="3600" i="1" baseline="30000"/>
                <a:t>2</a:t>
              </a:r>
              <a:r>
                <a:rPr lang="ru-RU" sz="3600" i="1"/>
                <a:t>у</a:t>
              </a:r>
              <a:r>
                <a:rPr lang="ru-RU" sz="3600" baseline="30000"/>
                <a:t>2</a:t>
              </a:r>
              <a:endParaRPr lang="ru-RU" sz="3600"/>
            </a:p>
          </p:txBody>
        </p:sp>
      </p:grpSp>
      <p:sp>
        <p:nvSpPr>
          <p:cNvPr id="1035" name="TextBox 49"/>
          <p:cNvSpPr txBox="1">
            <a:spLocks noChangeArrowheads="1"/>
          </p:cNvSpPr>
          <p:nvPr/>
        </p:nvSpPr>
        <p:spPr bwMode="auto">
          <a:xfrm>
            <a:off x="2857500" y="2928938"/>
            <a:ext cx="85725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/>
              <a:t>+</a:t>
            </a:r>
          </a:p>
        </p:txBody>
      </p:sp>
      <p:sp>
        <p:nvSpPr>
          <p:cNvPr id="1036" name="TextBox 60"/>
          <p:cNvSpPr txBox="1">
            <a:spLocks noChangeArrowheads="1"/>
          </p:cNvSpPr>
          <p:nvPr/>
        </p:nvSpPr>
        <p:spPr bwMode="auto">
          <a:xfrm>
            <a:off x="5500688" y="3071813"/>
            <a:ext cx="5445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/>
              <a:t>=</a:t>
            </a:r>
          </a:p>
        </p:txBody>
      </p:sp>
      <p:grpSp>
        <p:nvGrpSpPr>
          <p:cNvPr id="5" name="Группа 64"/>
          <p:cNvGrpSpPr>
            <a:grpSpLocks/>
          </p:cNvGrpSpPr>
          <p:nvPr/>
        </p:nvGrpSpPr>
        <p:grpSpPr bwMode="auto">
          <a:xfrm>
            <a:off x="5857875" y="2143125"/>
            <a:ext cx="3082925" cy="2286000"/>
            <a:chOff x="5857884" y="2143116"/>
            <a:chExt cx="3083125" cy="2286016"/>
          </a:xfrm>
        </p:grpSpPr>
        <p:grpSp>
          <p:nvGrpSpPr>
            <p:cNvPr id="1044" name="Группа 61"/>
            <p:cNvGrpSpPr>
              <a:grpSpLocks/>
            </p:cNvGrpSpPr>
            <p:nvPr/>
          </p:nvGrpSpPr>
          <p:grpSpPr bwMode="auto">
            <a:xfrm>
              <a:off x="5857884" y="2143116"/>
              <a:ext cx="3000396" cy="2286016"/>
              <a:chOff x="6542088" y="404813"/>
              <a:chExt cx="2154251" cy="1957366"/>
            </a:xfrm>
          </p:grpSpPr>
          <p:grpSp>
            <p:nvGrpSpPr>
              <p:cNvPr id="1046" name="Группа 53"/>
              <p:cNvGrpSpPr>
                <a:grpSpLocks/>
              </p:cNvGrpSpPr>
              <p:nvPr/>
            </p:nvGrpSpPr>
            <p:grpSpPr bwMode="auto">
              <a:xfrm>
                <a:off x="6542088" y="404813"/>
                <a:ext cx="1096962" cy="1933575"/>
                <a:chOff x="6542088" y="404813"/>
                <a:chExt cx="1096962" cy="1933575"/>
              </a:xfrm>
            </p:grpSpPr>
            <p:pic>
              <p:nvPicPr>
                <p:cNvPr id="1053" name="Picture 43"/>
                <p:cNvPicPr>
                  <a:picLocks noChangeAspect="1" noChangeArrowheads="1"/>
                </p:cNvPicPr>
                <p:nvPr/>
              </p:nvPicPr>
              <p:blipFill>
                <a:blip r:embed="rId6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7048500" y="431800"/>
                  <a:ext cx="590550" cy="5921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4" name="Picture 44"/>
                <p:cNvPicPr>
                  <a:picLocks noChangeAspect="1" noChangeArrowheads="1"/>
                </p:cNvPicPr>
                <p:nvPr/>
              </p:nvPicPr>
              <p:blipFill>
                <a:blip r:embed="rId7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7092950" y="765175"/>
                  <a:ext cx="493713" cy="1573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5" name="Picture 51"/>
                <p:cNvPicPr>
                  <a:picLocks noChangeAspect="1" noChangeArrowheads="1"/>
                </p:cNvPicPr>
                <p:nvPr/>
              </p:nvPicPr>
              <p:blipFill>
                <a:blip r:embed="rId8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6542088" y="766763"/>
                  <a:ext cx="601662" cy="5683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56" name="Freeform 85" descr="Сферы"/>
                <p:cNvSpPr>
                  <a:spLocks/>
                </p:cNvSpPr>
                <p:nvPr/>
              </p:nvSpPr>
              <p:spPr bwMode="auto">
                <a:xfrm flipH="1">
                  <a:off x="7019925" y="404813"/>
                  <a:ext cx="539750" cy="485775"/>
                </a:xfrm>
                <a:custGeom>
                  <a:avLst/>
                  <a:gdLst>
                    <a:gd name="T0" fmla="*/ 0 w 72"/>
                    <a:gd name="T1" fmla="*/ 2147483647 h 55"/>
                    <a:gd name="T2" fmla="*/ 2147483647 w 72"/>
                    <a:gd name="T3" fmla="*/ 2147483647 h 55"/>
                    <a:gd name="T4" fmla="*/ 2147483647 w 72"/>
                    <a:gd name="T5" fmla="*/ 2147483647 h 55"/>
                    <a:gd name="T6" fmla="*/ 2147483647 w 72"/>
                    <a:gd name="T7" fmla="*/ 2147483647 h 55"/>
                    <a:gd name="T8" fmla="*/ 2147483647 w 72"/>
                    <a:gd name="T9" fmla="*/ 2147483647 h 55"/>
                    <a:gd name="T10" fmla="*/ 2147483647 w 72"/>
                    <a:gd name="T11" fmla="*/ 2147483647 h 55"/>
                    <a:gd name="T12" fmla="*/ 2147483647 w 72"/>
                    <a:gd name="T13" fmla="*/ 2147483647 h 55"/>
                    <a:gd name="T14" fmla="*/ 2147483647 w 72"/>
                    <a:gd name="T15" fmla="*/ 2147483647 h 55"/>
                    <a:gd name="T16" fmla="*/ 2147483647 w 72"/>
                    <a:gd name="T17" fmla="*/ 2147483647 h 55"/>
                    <a:gd name="T18" fmla="*/ 2147483647 w 72"/>
                    <a:gd name="T19" fmla="*/ 2147483647 h 55"/>
                    <a:gd name="T20" fmla="*/ 2147483647 w 72"/>
                    <a:gd name="T21" fmla="*/ 2147483647 h 55"/>
                    <a:gd name="T22" fmla="*/ 2147483647 w 72"/>
                    <a:gd name="T23" fmla="*/ 2147483647 h 55"/>
                    <a:gd name="T24" fmla="*/ 0 w 72"/>
                    <a:gd name="T25" fmla="*/ 2147483647 h 5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2"/>
                    <a:gd name="T40" fmla="*/ 0 h 55"/>
                    <a:gd name="T41" fmla="*/ 72 w 72"/>
                    <a:gd name="T42" fmla="*/ 55 h 5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2" h="55">
                      <a:moveTo>
                        <a:pt x="0" y="30"/>
                      </a:moveTo>
                      <a:cubicBezTo>
                        <a:pt x="3" y="26"/>
                        <a:pt x="7" y="22"/>
                        <a:pt x="11" y="21"/>
                      </a:cubicBezTo>
                      <a:cubicBezTo>
                        <a:pt x="19" y="21"/>
                        <a:pt x="27" y="21"/>
                        <a:pt x="35" y="22"/>
                      </a:cubicBezTo>
                      <a:cubicBezTo>
                        <a:pt x="39" y="22"/>
                        <a:pt x="46" y="28"/>
                        <a:pt x="46" y="28"/>
                      </a:cubicBezTo>
                      <a:cubicBezTo>
                        <a:pt x="50" y="25"/>
                        <a:pt x="51" y="25"/>
                        <a:pt x="56" y="26"/>
                      </a:cubicBezTo>
                      <a:cubicBezTo>
                        <a:pt x="59" y="30"/>
                        <a:pt x="60" y="34"/>
                        <a:pt x="61" y="39"/>
                      </a:cubicBezTo>
                      <a:cubicBezTo>
                        <a:pt x="59" y="45"/>
                        <a:pt x="55" y="50"/>
                        <a:pt x="62" y="55"/>
                      </a:cubicBezTo>
                      <a:cubicBezTo>
                        <a:pt x="72" y="53"/>
                        <a:pt x="71" y="43"/>
                        <a:pt x="62" y="40"/>
                      </a:cubicBezTo>
                      <a:cubicBezTo>
                        <a:pt x="66" y="28"/>
                        <a:pt x="65" y="17"/>
                        <a:pt x="58" y="7"/>
                      </a:cubicBezTo>
                      <a:cubicBezTo>
                        <a:pt x="55" y="2"/>
                        <a:pt x="41" y="1"/>
                        <a:pt x="41" y="1"/>
                      </a:cubicBezTo>
                      <a:cubicBezTo>
                        <a:pt x="18" y="2"/>
                        <a:pt x="24" y="0"/>
                        <a:pt x="11" y="8"/>
                      </a:cubicBezTo>
                      <a:cubicBezTo>
                        <a:pt x="10" y="12"/>
                        <a:pt x="3" y="19"/>
                        <a:pt x="3" y="19"/>
                      </a:cubicBezTo>
                      <a:cubicBezTo>
                        <a:pt x="2" y="23"/>
                        <a:pt x="1" y="26"/>
                        <a:pt x="0" y="30"/>
                      </a:cubicBezTo>
                      <a:close/>
                    </a:path>
                  </a:pathLst>
                </a:custGeom>
                <a:pattFill prst="sphere">
                  <a:fgClr>
                    <a:srgbClr val="FFFFFF"/>
                  </a:fgClr>
                  <a:bgClr>
                    <a:srgbClr val="3366FF"/>
                  </a:bgClr>
                </a:patt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047" name="Группа 54"/>
              <p:cNvGrpSpPr>
                <a:grpSpLocks/>
              </p:cNvGrpSpPr>
              <p:nvPr/>
            </p:nvGrpSpPr>
            <p:grpSpPr bwMode="auto">
              <a:xfrm>
                <a:off x="7429520" y="428604"/>
                <a:ext cx="1096962" cy="1933575"/>
                <a:chOff x="6542088" y="404813"/>
                <a:chExt cx="1096962" cy="1933575"/>
              </a:xfrm>
            </p:grpSpPr>
            <p:pic>
              <p:nvPicPr>
                <p:cNvPr id="1049" name="Picture 43"/>
                <p:cNvPicPr>
                  <a:picLocks noChangeAspect="1" noChangeArrowheads="1"/>
                </p:cNvPicPr>
                <p:nvPr/>
              </p:nvPicPr>
              <p:blipFill>
                <a:blip r:embed="rId6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7048500" y="431800"/>
                  <a:ext cx="590550" cy="5921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0" name="Picture 44"/>
                <p:cNvPicPr>
                  <a:picLocks noChangeAspect="1" noChangeArrowheads="1"/>
                </p:cNvPicPr>
                <p:nvPr/>
              </p:nvPicPr>
              <p:blipFill>
                <a:blip r:embed="rId7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7092950" y="765175"/>
                  <a:ext cx="493713" cy="1573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1" name="Picture 51"/>
                <p:cNvPicPr>
                  <a:picLocks noChangeAspect="1" noChangeArrowheads="1"/>
                </p:cNvPicPr>
                <p:nvPr/>
              </p:nvPicPr>
              <p:blipFill>
                <a:blip r:embed="rId8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6542088" y="766763"/>
                  <a:ext cx="601662" cy="5683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52" name="Freeform 85" descr="Сферы"/>
                <p:cNvSpPr>
                  <a:spLocks/>
                </p:cNvSpPr>
                <p:nvPr/>
              </p:nvSpPr>
              <p:spPr bwMode="auto">
                <a:xfrm flipH="1">
                  <a:off x="7019925" y="404813"/>
                  <a:ext cx="539750" cy="485775"/>
                </a:xfrm>
                <a:custGeom>
                  <a:avLst/>
                  <a:gdLst>
                    <a:gd name="T0" fmla="*/ 0 w 72"/>
                    <a:gd name="T1" fmla="*/ 2147483647 h 55"/>
                    <a:gd name="T2" fmla="*/ 2147483647 w 72"/>
                    <a:gd name="T3" fmla="*/ 2147483647 h 55"/>
                    <a:gd name="T4" fmla="*/ 2147483647 w 72"/>
                    <a:gd name="T5" fmla="*/ 2147483647 h 55"/>
                    <a:gd name="T6" fmla="*/ 2147483647 w 72"/>
                    <a:gd name="T7" fmla="*/ 2147483647 h 55"/>
                    <a:gd name="T8" fmla="*/ 2147483647 w 72"/>
                    <a:gd name="T9" fmla="*/ 2147483647 h 55"/>
                    <a:gd name="T10" fmla="*/ 2147483647 w 72"/>
                    <a:gd name="T11" fmla="*/ 2147483647 h 55"/>
                    <a:gd name="T12" fmla="*/ 2147483647 w 72"/>
                    <a:gd name="T13" fmla="*/ 2147483647 h 55"/>
                    <a:gd name="T14" fmla="*/ 2147483647 w 72"/>
                    <a:gd name="T15" fmla="*/ 2147483647 h 55"/>
                    <a:gd name="T16" fmla="*/ 2147483647 w 72"/>
                    <a:gd name="T17" fmla="*/ 2147483647 h 55"/>
                    <a:gd name="T18" fmla="*/ 2147483647 w 72"/>
                    <a:gd name="T19" fmla="*/ 2147483647 h 55"/>
                    <a:gd name="T20" fmla="*/ 2147483647 w 72"/>
                    <a:gd name="T21" fmla="*/ 2147483647 h 55"/>
                    <a:gd name="T22" fmla="*/ 2147483647 w 72"/>
                    <a:gd name="T23" fmla="*/ 2147483647 h 55"/>
                    <a:gd name="T24" fmla="*/ 0 w 72"/>
                    <a:gd name="T25" fmla="*/ 2147483647 h 5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2"/>
                    <a:gd name="T40" fmla="*/ 0 h 55"/>
                    <a:gd name="T41" fmla="*/ 72 w 72"/>
                    <a:gd name="T42" fmla="*/ 55 h 5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2" h="55">
                      <a:moveTo>
                        <a:pt x="0" y="30"/>
                      </a:moveTo>
                      <a:cubicBezTo>
                        <a:pt x="3" y="26"/>
                        <a:pt x="7" y="22"/>
                        <a:pt x="11" y="21"/>
                      </a:cubicBezTo>
                      <a:cubicBezTo>
                        <a:pt x="19" y="21"/>
                        <a:pt x="27" y="21"/>
                        <a:pt x="35" y="22"/>
                      </a:cubicBezTo>
                      <a:cubicBezTo>
                        <a:pt x="39" y="22"/>
                        <a:pt x="46" y="28"/>
                        <a:pt x="46" y="28"/>
                      </a:cubicBezTo>
                      <a:cubicBezTo>
                        <a:pt x="50" y="25"/>
                        <a:pt x="51" y="25"/>
                        <a:pt x="56" y="26"/>
                      </a:cubicBezTo>
                      <a:cubicBezTo>
                        <a:pt x="59" y="30"/>
                        <a:pt x="60" y="34"/>
                        <a:pt x="61" y="39"/>
                      </a:cubicBezTo>
                      <a:cubicBezTo>
                        <a:pt x="59" y="45"/>
                        <a:pt x="55" y="50"/>
                        <a:pt x="62" y="55"/>
                      </a:cubicBezTo>
                      <a:cubicBezTo>
                        <a:pt x="72" y="53"/>
                        <a:pt x="71" y="43"/>
                        <a:pt x="62" y="40"/>
                      </a:cubicBezTo>
                      <a:cubicBezTo>
                        <a:pt x="66" y="28"/>
                        <a:pt x="65" y="17"/>
                        <a:pt x="58" y="7"/>
                      </a:cubicBezTo>
                      <a:cubicBezTo>
                        <a:pt x="55" y="2"/>
                        <a:pt x="41" y="1"/>
                        <a:pt x="41" y="1"/>
                      </a:cubicBezTo>
                      <a:cubicBezTo>
                        <a:pt x="18" y="2"/>
                        <a:pt x="24" y="0"/>
                        <a:pt x="11" y="8"/>
                      </a:cubicBezTo>
                      <a:cubicBezTo>
                        <a:pt x="10" y="12"/>
                        <a:pt x="3" y="19"/>
                        <a:pt x="3" y="19"/>
                      </a:cubicBezTo>
                      <a:cubicBezTo>
                        <a:pt x="2" y="23"/>
                        <a:pt x="1" y="26"/>
                        <a:pt x="0" y="30"/>
                      </a:cubicBezTo>
                      <a:close/>
                    </a:path>
                  </a:pathLst>
                </a:custGeom>
                <a:pattFill prst="sphere">
                  <a:fgClr>
                    <a:srgbClr val="FFFFFF"/>
                  </a:fgClr>
                  <a:bgClr>
                    <a:srgbClr val="3366FF"/>
                  </a:bgClr>
                </a:patt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048" name="Rectangle 46"/>
              <p:cNvSpPr>
                <a:spLocks noChangeArrowheads="1"/>
              </p:cNvSpPr>
              <p:nvPr/>
            </p:nvSpPr>
            <p:spPr bwMode="auto">
              <a:xfrm>
                <a:off x="6572264" y="1071546"/>
                <a:ext cx="2124075" cy="9540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 sz="8800" b="1" i="1" baseline="30000"/>
              </a:p>
            </p:txBody>
          </p:sp>
        </p:grpSp>
        <p:sp>
          <p:nvSpPr>
            <p:cNvPr id="1045" name="Прямоугольник 62"/>
            <p:cNvSpPr>
              <a:spLocks noChangeArrowheads="1"/>
            </p:cNvSpPr>
            <p:nvPr/>
          </p:nvSpPr>
          <p:spPr bwMode="auto">
            <a:xfrm>
              <a:off x="6000760" y="3143248"/>
              <a:ext cx="2940249" cy="584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200" i="1"/>
                <a:t>16х</a:t>
              </a:r>
              <a:r>
                <a:rPr lang="ru-RU" sz="3200" i="1" baseline="30000"/>
                <a:t>2</a:t>
              </a:r>
              <a:r>
                <a:rPr lang="ru-RU" sz="3200" i="1"/>
                <a:t>у</a:t>
              </a:r>
              <a:r>
                <a:rPr lang="ru-RU" sz="3200" i="1" baseline="30000"/>
                <a:t>2</a:t>
              </a:r>
              <a:r>
                <a:rPr lang="ru-RU" sz="3200" i="1"/>
                <a:t>  - 18х</a:t>
              </a:r>
              <a:r>
                <a:rPr lang="ru-RU" sz="3200" i="1" baseline="30000"/>
                <a:t>2</a:t>
              </a:r>
              <a:r>
                <a:rPr lang="ru-RU" sz="3200" i="1"/>
                <a:t>у</a:t>
              </a:r>
            </a:p>
          </p:txBody>
        </p:sp>
      </p:grpSp>
      <p:sp>
        <p:nvSpPr>
          <p:cNvPr id="64" name="Прямоугольник 63"/>
          <p:cNvSpPr>
            <a:spLocks noChangeArrowheads="1"/>
          </p:cNvSpPr>
          <p:nvPr/>
        </p:nvSpPr>
        <p:spPr bwMode="auto">
          <a:xfrm>
            <a:off x="6286500" y="1428750"/>
            <a:ext cx="2244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/>
              <a:t>Многочлен</a:t>
            </a:r>
          </a:p>
        </p:txBody>
      </p:sp>
      <p:sp>
        <p:nvSpPr>
          <p:cNvPr id="38" name="Управляющая кнопка: далее 37">
            <a:hlinkClick r:id="" action="ppaction://hlinkshowjump?jump=nextslide" highlightClick="1"/>
          </p:cNvPr>
          <p:cNvSpPr/>
          <p:nvPr/>
        </p:nvSpPr>
        <p:spPr>
          <a:xfrm>
            <a:off x="8572500" y="6500813"/>
            <a:ext cx="571500" cy="357187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" name="Выгнутая влево стрелка 44"/>
          <p:cNvSpPr/>
          <p:nvPr/>
        </p:nvSpPr>
        <p:spPr>
          <a:xfrm>
            <a:off x="5786438" y="3714750"/>
            <a:ext cx="714375" cy="1357313"/>
          </a:xfrm>
          <a:prstGeom prst="curvedRightArrow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46" name="Выгнутая влево стрелка 45"/>
          <p:cNvSpPr/>
          <p:nvPr/>
        </p:nvSpPr>
        <p:spPr>
          <a:xfrm flipH="1">
            <a:off x="8143875" y="3714750"/>
            <a:ext cx="642938" cy="1285875"/>
          </a:xfrm>
          <a:prstGeom prst="curvedRightArrow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5929313" y="5000625"/>
            <a:ext cx="3214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Члены многочлена</a:t>
            </a:r>
          </a:p>
        </p:txBody>
      </p:sp>
      <p:sp>
        <p:nvSpPr>
          <p:cNvPr id="1043" name="Прямоугольник 42"/>
          <p:cNvSpPr>
            <a:spLocks noChangeArrowheads="1"/>
          </p:cNvSpPr>
          <p:nvPr/>
        </p:nvSpPr>
        <p:spPr bwMode="auto">
          <a:xfrm>
            <a:off x="642938" y="5786438"/>
            <a:ext cx="30718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C00000"/>
                </a:solidFill>
              </a:rPr>
              <a:t>Определение:  </a:t>
            </a:r>
            <a:r>
              <a:rPr lang="ru-RU" sz="3200" b="1"/>
              <a:t> </a:t>
            </a:r>
            <a:endParaRPr lang="ru-RU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8" grpId="0"/>
      <p:bldP spid="64" grpId="0"/>
      <p:bldP spid="45" grpId="0" animBg="1"/>
      <p:bldP spid="46" grpId="0" animBg="1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8" descr="клет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38100"/>
            <a:ext cx="8388350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Line 2"/>
          <p:cNvSpPr>
            <a:spLocks noChangeShapeType="1"/>
          </p:cNvSpPr>
          <p:nvPr/>
        </p:nvSpPr>
        <p:spPr bwMode="auto">
          <a:xfrm>
            <a:off x="75565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7172" name="Picture 3" descr="спираль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755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34"/>
          <p:cNvSpPr txBox="1">
            <a:spLocks noChangeArrowheads="1"/>
          </p:cNvSpPr>
          <p:nvPr/>
        </p:nvSpPr>
        <p:spPr bwMode="auto">
          <a:xfrm rot="-5400000">
            <a:off x="-1908175" y="2232025"/>
            <a:ext cx="4830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  <a:latin typeface="Comic Sans MS" pitchFamily="66" charset="0"/>
              </a:rPr>
              <a:t>Учебник Алгебра 7, Ю.Н.Макарычев и др .</a:t>
            </a:r>
          </a:p>
        </p:txBody>
      </p:sp>
      <p:sp>
        <p:nvSpPr>
          <p:cNvPr id="50" name="Прямоугольник 49"/>
          <p:cNvSpPr>
            <a:spLocks noChangeArrowheads="1"/>
          </p:cNvSpPr>
          <p:nvPr/>
        </p:nvSpPr>
        <p:spPr bwMode="auto">
          <a:xfrm>
            <a:off x="714375" y="1500188"/>
            <a:ext cx="2703513" cy="708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4000" i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21а</a:t>
            </a:r>
            <a:r>
              <a:rPr lang="ru-RU" sz="4000" i="1" baseline="30000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8</a:t>
            </a:r>
            <a:r>
              <a:rPr lang="ru-RU" sz="4000" i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+2ав</a:t>
            </a:r>
            <a:r>
              <a:rPr lang="ru-RU" sz="4000" i="1" baseline="30000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2</a:t>
            </a:r>
            <a:r>
              <a:rPr lang="ru-RU" sz="4000" i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;</a:t>
            </a:r>
            <a:endParaRPr lang="ru-RU" sz="4000" dirty="0">
              <a:solidFill>
                <a:schemeClr val="accent2">
                  <a:lumMod val="75000"/>
                </a:schemeClr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51" name="Прямоугольник 50"/>
          <p:cNvSpPr>
            <a:spLocks noChangeArrowheads="1"/>
          </p:cNvSpPr>
          <p:nvPr/>
        </p:nvSpPr>
        <p:spPr bwMode="auto">
          <a:xfrm>
            <a:off x="785813" y="2357438"/>
            <a:ext cx="5033962" cy="708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4000" i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16а</a:t>
            </a:r>
            <a:r>
              <a:rPr lang="ru-RU" sz="4000" i="1" baseline="30000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4</a:t>
            </a:r>
            <a:r>
              <a:rPr lang="ru-RU" sz="4000" i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 </a:t>
            </a:r>
            <a:r>
              <a:rPr lang="ru-RU" sz="4000" i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–</a:t>
            </a:r>
            <a:r>
              <a:rPr lang="ru-RU" sz="4000" i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 4а</a:t>
            </a:r>
            <a:r>
              <a:rPr lang="ru-RU" sz="4000" i="1" baseline="30000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2</a:t>
            </a:r>
            <a:r>
              <a:rPr lang="ru-RU" sz="4000" i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в</a:t>
            </a:r>
            <a:r>
              <a:rPr lang="ru-RU" sz="4000" i="1" baseline="30000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2</a:t>
            </a:r>
            <a:r>
              <a:rPr lang="ru-RU" sz="4000" i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 + 15ав</a:t>
            </a:r>
            <a:r>
              <a:rPr lang="ru-RU" sz="4000" i="1" baseline="30000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3</a:t>
            </a:r>
            <a:r>
              <a:rPr lang="ru-RU" sz="4000" i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;</a:t>
            </a:r>
            <a:endParaRPr lang="ru-RU" sz="4000" dirty="0">
              <a:solidFill>
                <a:schemeClr val="accent2">
                  <a:lumMod val="75000"/>
                </a:schemeClr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52" name="Прямоугольник 51"/>
          <p:cNvSpPr>
            <a:spLocks noChangeArrowheads="1"/>
          </p:cNvSpPr>
          <p:nvPr/>
        </p:nvSpPr>
        <p:spPr bwMode="auto">
          <a:xfrm>
            <a:off x="785813" y="3214688"/>
            <a:ext cx="2654300" cy="708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4000" i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4х</a:t>
            </a:r>
            <a:r>
              <a:rPr lang="ru-RU" sz="4000" i="1" baseline="30000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2</a:t>
            </a:r>
            <a:r>
              <a:rPr lang="ru-RU" sz="4000" i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у </a:t>
            </a:r>
            <a:r>
              <a:rPr lang="ru-RU" sz="4000" i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–</a:t>
            </a:r>
            <a:r>
              <a:rPr lang="ru-RU" sz="4000" i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 5ху;</a:t>
            </a:r>
            <a:endParaRPr lang="ru-RU" sz="4000" dirty="0">
              <a:solidFill>
                <a:schemeClr val="accent2">
                  <a:lumMod val="75000"/>
                </a:schemeClr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7177" name="Прямоугольник 52"/>
          <p:cNvSpPr>
            <a:spLocks noChangeArrowheads="1"/>
          </p:cNvSpPr>
          <p:nvPr/>
        </p:nvSpPr>
        <p:spPr bwMode="auto">
          <a:xfrm>
            <a:off x="785813" y="642938"/>
            <a:ext cx="4489450" cy="708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4000" i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5а</a:t>
            </a:r>
            <a:r>
              <a:rPr lang="ru-RU" sz="4000" i="1" baseline="30000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2</a:t>
            </a:r>
            <a:r>
              <a:rPr lang="ru-RU" sz="4000" i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в+2+4ав</a:t>
            </a:r>
            <a:r>
              <a:rPr lang="ru-RU" sz="4000" i="1" baseline="30000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2</a:t>
            </a:r>
            <a:r>
              <a:rPr lang="ru-RU" sz="4000" i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-14а</a:t>
            </a:r>
            <a:r>
              <a:rPr lang="ru-RU" sz="4000" i="1" baseline="30000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3</a:t>
            </a:r>
            <a:r>
              <a:rPr lang="ru-RU" sz="4000" i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;</a:t>
            </a:r>
            <a:endParaRPr lang="ru-RU" sz="4000" dirty="0">
              <a:solidFill>
                <a:schemeClr val="accent2">
                  <a:lumMod val="75000"/>
                </a:schemeClr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2" name="Прямоугольник 53"/>
          <p:cNvSpPr>
            <a:spLocks noChangeArrowheads="1"/>
          </p:cNvSpPr>
          <p:nvPr/>
        </p:nvSpPr>
        <p:spPr bwMode="auto">
          <a:xfrm>
            <a:off x="785813" y="4071938"/>
            <a:ext cx="727075" cy="708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i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charset="0"/>
              </a:rPr>
              <a:t>3х</a:t>
            </a:r>
            <a:endParaRPr lang="ru-RU" sz="4000" dirty="0">
              <a:solidFill>
                <a:schemeClr val="accent2">
                  <a:lumMod val="75000"/>
                </a:schemeClr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6715125" y="357188"/>
            <a:ext cx="2143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/>
              <a:t>Двучлены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5929313" y="4071938"/>
            <a:ext cx="2643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/>
              <a:t>Трехчлены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643063" y="4071938"/>
            <a:ext cx="23780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dirty="0"/>
              <a:t>Одночлены</a:t>
            </a: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572500" y="6500813"/>
            <a:ext cx="571500" cy="357187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83" name="Прямоугольник 14"/>
          <p:cNvSpPr>
            <a:spLocks noChangeArrowheads="1"/>
          </p:cNvSpPr>
          <p:nvPr/>
        </p:nvSpPr>
        <p:spPr bwMode="auto">
          <a:xfrm>
            <a:off x="857250" y="0"/>
            <a:ext cx="5286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Являются многочленами</a:t>
            </a: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785813" y="6396038"/>
            <a:ext cx="5286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НЕ ЯВЛЯЮТСЯ МНОГОЧЛЕНАМИ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857250" y="4857750"/>
            <a:ext cx="2857500" cy="708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i="1" dirty="0">
                <a:solidFill>
                  <a:schemeClr val="accent2">
                    <a:lumMod val="75000"/>
                  </a:schemeClr>
                </a:solidFill>
              </a:rPr>
              <a:t>4с</a:t>
            </a:r>
            <a:r>
              <a:rPr lang="ru-RU" sz="4000" i="1" baseline="30000" dirty="0">
                <a:solidFill>
                  <a:schemeClr val="accent2">
                    <a:lumMod val="75000"/>
                  </a:schemeClr>
                </a:solidFill>
              </a:rPr>
              <a:t>2 </a:t>
            </a:r>
            <a:r>
              <a:rPr lang="ru-RU" sz="4000" i="1" dirty="0">
                <a:solidFill>
                  <a:schemeClr val="accent2">
                    <a:lumMod val="75000"/>
                  </a:schemeClr>
                </a:solidFill>
              </a:rPr>
              <a:t>– 5а:с</a:t>
            </a:r>
            <a:r>
              <a:rPr lang="ru-RU" sz="4000" i="1" baseline="30000" dirty="0">
                <a:solidFill>
                  <a:schemeClr val="accent2">
                    <a:lumMod val="75000"/>
                  </a:schemeClr>
                </a:solidFill>
              </a:rPr>
              <a:t>3</a:t>
            </a:r>
            <a:r>
              <a:rPr lang="ru-RU" sz="4000" i="1" dirty="0">
                <a:solidFill>
                  <a:schemeClr val="accent2">
                    <a:lumMod val="75000"/>
                  </a:schemeClr>
                </a:solidFill>
              </a:rPr>
              <a:t>;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785813" y="5643563"/>
            <a:ext cx="6643687" cy="708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i="1" dirty="0">
                <a:solidFill>
                  <a:schemeClr val="accent2">
                    <a:lumMod val="75000"/>
                  </a:schemeClr>
                </a:solidFill>
              </a:rPr>
              <a:t>(14</a:t>
            </a:r>
            <a:r>
              <a:rPr lang="en-US" sz="4000" i="1" dirty="0">
                <a:solidFill>
                  <a:schemeClr val="accent2">
                    <a:lumMod val="75000"/>
                  </a:schemeClr>
                </a:solidFill>
              </a:rPr>
              <a:t>x</a:t>
            </a:r>
            <a:r>
              <a:rPr lang="en-US" sz="4000" i="1" baseline="30000" dirty="0">
                <a:solidFill>
                  <a:schemeClr val="accent2">
                    <a:lumMod val="75000"/>
                  </a:schemeClr>
                </a:solidFill>
              </a:rPr>
              <a:t>4 </a:t>
            </a:r>
            <a:r>
              <a:rPr lang="en-US" sz="4000" i="1" dirty="0">
                <a:solidFill>
                  <a:schemeClr val="accent2">
                    <a:lumMod val="75000"/>
                  </a:schemeClr>
                </a:solidFill>
              </a:rPr>
              <a:t>– 5x</a:t>
            </a:r>
            <a:r>
              <a:rPr lang="en-US" sz="4000" i="1" baseline="30000" dirty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en-US" sz="4000" i="1" dirty="0">
                <a:solidFill>
                  <a:schemeClr val="accent2">
                    <a:lumMod val="75000"/>
                  </a:schemeClr>
                </a:solidFill>
              </a:rPr>
              <a:t>)</a:t>
            </a:r>
            <a:r>
              <a:rPr lang="ru-RU" sz="4000" i="1" dirty="0">
                <a:solidFill>
                  <a:schemeClr val="accent2">
                    <a:lumMod val="75000"/>
                  </a:schemeClr>
                </a:solidFill>
              </a:rPr>
              <a:t>:у + 3ху</a:t>
            </a:r>
            <a:r>
              <a:rPr lang="ru-RU" sz="4000" i="1" baseline="30000" dirty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ru-RU" sz="4000" i="1" dirty="0">
                <a:solidFill>
                  <a:schemeClr val="accent2">
                    <a:lumMod val="75000"/>
                  </a:schemeClr>
                </a:solidFill>
              </a:rPr>
              <a:t> :у</a:t>
            </a:r>
            <a:r>
              <a:rPr lang="ru-RU" sz="4000" i="1" baseline="30000" dirty="0">
                <a:solidFill>
                  <a:schemeClr val="accent2">
                    <a:lumMod val="75000"/>
                  </a:schemeClr>
                </a:solidFill>
              </a:rPr>
              <a:t>7</a:t>
            </a:r>
            <a:r>
              <a:rPr lang="ru-RU" sz="4000" i="1" dirty="0">
                <a:solidFill>
                  <a:schemeClr val="accent2">
                    <a:lumMod val="75000"/>
                  </a:schemeClr>
                </a:solidFill>
              </a:rPr>
              <a:t> – 8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7 L 0.56545 -0.001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7 L 0.36719 0.3567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" y="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7 L 0.55243 -0.0099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037E-7 L 0.3665 0.0016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1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834 0.00231 L 3.05556E-6 4.44444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7177" grpId="0" animBg="1"/>
      <p:bldP spid="2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8" descr="клет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0"/>
            <a:ext cx="8388350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Line 2"/>
          <p:cNvSpPr>
            <a:spLocks noChangeShapeType="1"/>
          </p:cNvSpPr>
          <p:nvPr/>
        </p:nvSpPr>
        <p:spPr bwMode="auto">
          <a:xfrm>
            <a:off x="75565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8196" name="Picture 3" descr="спираль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755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 Box 34"/>
          <p:cNvSpPr txBox="1">
            <a:spLocks noChangeArrowheads="1"/>
          </p:cNvSpPr>
          <p:nvPr/>
        </p:nvSpPr>
        <p:spPr bwMode="auto">
          <a:xfrm rot="-5400000">
            <a:off x="-1908175" y="2232025"/>
            <a:ext cx="4830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  <a:latin typeface="Comic Sans MS" pitchFamily="66" charset="0"/>
              </a:rPr>
              <a:t>Учебник Алгебра 7, Ю.Н.Макарычев и др .</a:t>
            </a:r>
          </a:p>
        </p:txBody>
      </p:sp>
      <p:grpSp>
        <p:nvGrpSpPr>
          <p:cNvPr id="8198" name="Группа 60"/>
          <p:cNvGrpSpPr>
            <a:grpSpLocks/>
          </p:cNvGrpSpPr>
          <p:nvPr/>
        </p:nvGrpSpPr>
        <p:grpSpPr bwMode="auto">
          <a:xfrm>
            <a:off x="2000250" y="785813"/>
            <a:ext cx="5857875" cy="2500312"/>
            <a:chOff x="2428860" y="1071546"/>
            <a:chExt cx="5857884" cy="2589217"/>
          </a:xfrm>
        </p:grpSpPr>
        <p:sp>
          <p:nvSpPr>
            <p:cNvPr id="8219" name="Text Box 4"/>
            <p:cNvSpPr txBox="1">
              <a:spLocks noChangeArrowheads="1"/>
            </p:cNvSpPr>
            <p:nvPr/>
          </p:nvSpPr>
          <p:spPr bwMode="auto">
            <a:xfrm>
              <a:off x="3786182" y="1643050"/>
              <a:ext cx="1741487" cy="2017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/>
            </a:p>
            <a:p>
              <a:pPr>
                <a:spcBef>
                  <a:spcPct val="50000"/>
                </a:spcBef>
              </a:pPr>
              <a:endParaRPr lang="ru-RU"/>
            </a:p>
            <a:p>
              <a:pPr>
                <a:spcBef>
                  <a:spcPct val="50000"/>
                </a:spcBef>
              </a:pPr>
              <a:endParaRPr lang="ru-RU"/>
            </a:p>
            <a:p>
              <a:pPr>
                <a:spcBef>
                  <a:spcPct val="50000"/>
                </a:spcBef>
              </a:pPr>
              <a:endParaRPr lang="ru-RU"/>
            </a:p>
            <a:p>
              <a:pPr>
                <a:spcBef>
                  <a:spcPct val="50000"/>
                </a:spcBef>
              </a:pPr>
              <a:endParaRPr lang="ru-RU"/>
            </a:p>
          </p:txBody>
        </p:sp>
        <p:grpSp>
          <p:nvGrpSpPr>
            <p:cNvPr id="8220" name="Группа 59"/>
            <p:cNvGrpSpPr>
              <a:grpSpLocks/>
            </p:cNvGrpSpPr>
            <p:nvPr/>
          </p:nvGrpSpPr>
          <p:grpSpPr bwMode="auto">
            <a:xfrm>
              <a:off x="2428860" y="1071546"/>
              <a:ext cx="5299097" cy="2155825"/>
              <a:chOff x="-1500230" y="-571528"/>
              <a:chExt cx="5299097" cy="2155825"/>
            </a:xfrm>
          </p:grpSpPr>
          <p:grpSp>
            <p:nvGrpSpPr>
              <p:cNvPr id="8222" name="Группа 50"/>
              <p:cNvGrpSpPr>
                <a:grpSpLocks/>
              </p:cNvGrpSpPr>
              <p:nvPr/>
            </p:nvGrpSpPr>
            <p:grpSpPr bwMode="auto">
              <a:xfrm>
                <a:off x="-1500230" y="-571528"/>
                <a:ext cx="2155825" cy="2155825"/>
                <a:chOff x="1720850" y="2997200"/>
                <a:chExt cx="2155825" cy="2155825"/>
              </a:xfrm>
            </p:grpSpPr>
            <p:grpSp>
              <p:nvGrpSpPr>
                <p:cNvPr id="8236" name="Группа 49"/>
                <p:cNvGrpSpPr>
                  <a:grpSpLocks/>
                </p:cNvGrpSpPr>
                <p:nvPr/>
              </p:nvGrpSpPr>
              <p:grpSpPr bwMode="auto">
                <a:xfrm>
                  <a:off x="1720850" y="2997200"/>
                  <a:ext cx="1525588" cy="2155825"/>
                  <a:chOff x="1720850" y="2997200"/>
                  <a:chExt cx="1525588" cy="2155825"/>
                </a:xfrm>
              </p:grpSpPr>
              <p:pic>
                <p:nvPicPr>
                  <p:cNvPr id="8238" name="Picture 64"/>
                  <p:cNvPicPr>
                    <a:picLocks noChangeAspect="1" noChangeArrowheads="1"/>
                  </p:cNvPicPr>
                  <p:nvPr/>
                </p:nvPicPr>
                <p:blipFill>
                  <a:blip r:embed="rId5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397125" y="3114675"/>
                    <a:ext cx="849313" cy="60483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8239" name="Picture 65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455863" y="3455988"/>
                    <a:ext cx="715962" cy="169703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8240" name="Freeform 66" descr="Крупная сетка"/>
                  <p:cNvSpPr>
                    <a:spLocks/>
                  </p:cNvSpPr>
                  <p:nvPr/>
                </p:nvSpPr>
                <p:spPr bwMode="auto">
                  <a:xfrm flipH="1">
                    <a:off x="2339975" y="2997200"/>
                    <a:ext cx="792163" cy="636588"/>
                  </a:xfrm>
                  <a:custGeom>
                    <a:avLst/>
                    <a:gdLst>
                      <a:gd name="T0" fmla="*/ 0 w 72"/>
                      <a:gd name="T1" fmla="*/ 2147483647 h 55"/>
                      <a:gd name="T2" fmla="*/ 2147483647 w 72"/>
                      <a:gd name="T3" fmla="*/ 2147483647 h 55"/>
                      <a:gd name="T4" fmla="*/ 2147483647 w 72"/>
                      <a:gd name="T5" fmla="*/ 2147483647 h 55"/>
                      <a:gd name="T6" fmla="*/ 2147483647 w 72"/>
                      <a:gd name="T7" fmla="*/ 2147483647 h 55"/>
                      <a:gd name="T8" fmla="*/ 2147483647 w 72"/>
                      <a:gd name="T9" fmla="*/ 2147483647 h 55"/>
                      <a:gd name="T10" fmla="*/ 2147483647 w 72"/>
                      <a:gd name="T11" fmla="*/ 2147483647 h 55"/>
                      <a:gd name="T12" fmla="*/ 2147483647 w 72"/>
                      <a:gd name="T13" fmla="*/ 2147483647 h 55"/>
                      <a:gd name="T14" fmla="*/ 2147483647 w 72"/>
                      <a:gd name="T15" fmla="*/ 2147483647 h 55"/>
                      <a:gd name="T16" fmla="*/ 2147483647 w 72"/>
                      <a:gd name="T17" fmla="*/ 2147483647 h 55"/>
                      <a:gd name="T18" fmla="*/ 2147483647 w 72"/>
                      <a:gd name="T19" fmla="*/ 2147483647 h 55"/>
                      <a:gd name="T20" fmla="*/ 2147483647 w 72"/>
                      <a:gd name="T21" fmla="*/ 2147483647 h 55"/>
                      <a:gd name="T22" fmla="*/ 2147483647 w 72"/>
                      <a:gd name="T23" fmla="*/ 2147483647 h 55"/>
                      <a:gd name="T24" fmla="*/ 0 w 72"/>
                      <a:gd name="T25" fmla="*/ 2147483647 h 55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72"/>
                      <a:gd name="T40" fmla="*/ 0 h 55"/>
                      <a:gd name="T41" fmla="*/ 72 w 72"/>
                      <a:gd name="T42" fmla="*/ 55 h 55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72" h="55">
                        <a:moveTo>
                          <a:pt x="0" y="30"/>
                        </a:moveTo>
                        <a:cubicBezTo>
                          <a:pt x="3" y="26"/>
                          <a:pt x="7" y="22"/>
                          <a:pt x="11" y="21"/>
                        </a:cubicBezTo>
                        <a:cubicBezTo>
                          <a:pt x="19" y="21"/>
                          <a:pt x="27" y="21"/>
                          <a:pt x="35" y="22"/>
                        </a:cubicBezTo>
                        <a:cubicBezTo>
                          <a:pt x="39" y="22"/>
                          <a:pt x="46" y="28"/>
                          <a:pt x="46" y="28"/>
                        </a:cubicBezTo>
                        <a:cubicBezTo>
                          <a:pt x="50" y="25"/>
                          <a:pt x="51" y="25"/>
                          <a:pt x="56" y="26"/>
                        </a:cubicBezTo>
                        <a:cubicBezTo>
                          <a:pt x="59" y="30"/>
                          <a:pt x="60" y="34"/>
                          <a:pt x="61" y="39"/>
                        </a:cubicBezTo>
                        <a:cubicBezTo>
                          <a:pt x="59" y="45"/>
                          <a:pt x="55" y="50"/>
                          <a:pt x="62" y="55"/>
                        </a:cubicBezTo>
                        <a:cubicBezTo>
                          <a:pt x="72" y="53"/>
                          <a:pt x="71" y="43"/>
                          <a:pt x="62" y="40"/>
                        </a:cubicBezTo>
                        <a:cubicBezTo>
                          <a:pt x="66" y="28"/>
                          <a:pt x="65" y="17"/>
                          <a:pt x="58" y="7"/>
                        </a:cubicBezTo>
                        <a:cubicBezTo>
                          <a:pt x="55" y="2"/>
                          <a:pt x="41" y="1"/>
                          <a:pt x="41" y="1"/>
                        </a:cubicBezTo>
                        <a:cubicBezTo>
                          <a:pt x="18" y="2"/>
                          <a:pt x="24" y="0"/>
                          <a:pt x="11" y="8"/>
                        </a:cubicBezTo>
                        <a:cubicBezTo>
                          <a:pt x="10" y="12"/>
                          <a:pt x="3" y="19"/>
                          <a:pt x="3" y="19"/>
                        </a:cubicBezTo>
                        <a:cubicBezTo>
                          <a:pt x="2" y="23"/>
                          <a:pt x="1" y="26"/>
                          <a:pt x="0" y="30"/>
                        </a:cubicBezTo>
                        <a:close/>
                      </a:path>
                    </a:pathLst>
                  </a:custGeom>
                  <a:pattFill prst="lgGrid">
                    <a:fgClr>
                      <a:srgbClr val="FFFFFF"/>
                    </a:fgClr>
                    <a:bgClr>
                      <a:schemeClr val="accent2"/>
                    </a:bgClr>
                  </a:patt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pic>
                <p:nvPicPr>
                  <p:cNvPr id="8241" name="Picture 73"/>
                  <p:cNvPicPr>
                    <a:picLocks noChangeAspect="1" noChangeArrowheads="1"/>
                  </p:cNvPicPr>
                  <p:nvPr/>
                </p:nvPicPr>
                <p:blipFill>
                  <a:blip r:embed="rId7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720850" y="3455988"/>
                    <a:ext cx="869950" cy="57626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8237" name="Picture 76"/>
                <p:cNvPicPr>
                  <a:picLocks noChangeAspect="1" noChangeArrowheads="1"/>
                </p:cNvPicPr>
                <p:nvPr/>
              </p:nvPicPr>
              <p:blipFill>
                <a:blip r:embed="rId8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3008313" y="3503613"/>
                  <a:ext cx="868362" cy="5778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8223" name="Группа 51"/>
              <p:cNvGrpSpPr>
                <a:grpSpLocks/>
              </p:cNvGrpSpPr>
              <p:nvPr/>
            </p:nvGrpSpPr>
            <p:grpSpPr bwMode="auto">
              <a:xfrm>
                <a:off x="0" y="-500090"/>
                <a:ext cx="1992312" cy="2016125"/>
                <a:chOff x="6516688" y="2997200"/>
                <a:chExt cx="1992312" cy="2016125"/>
              </a:xfrm>
            </p:grpSpPr>
            <p:pic>
              <p:nvPicPr>
                <p:cNvPr id="8231" name="Picture 61"/>
                <p:cNvPicPr>
                  <a:picLocks noChangeAspect="1" noChangeArrowheads="1"/>
                </p:cNvPicPr>
                <p:nvPr/>
              </p:nvPicPr>
              <p:blipFill>
                <a:blip r:embed="rId6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7415213" y="3381375"/>
                  <a:ext cx="573087" cy="16319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8232" name="Picture 68"/>
                <p:cNvPicPr>
                  <a:picLocks noChangeAspect="1" noChangeArrowheads="1"/>
                </p:cNvPicPr>
                <p:nvPr/>
              </p:nvPicPr>
              <p:blipFill>
                <a:blip r:embed="rId5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7318375" y="3046413"/>
                  <a:ext cx="682625" cy="5953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233" name="Freeform 69" descr="Широкий диагональный 2"/>
                <p:cNvSpPr>
                  <a:spLocks/>
                </p:cNvSpPr>
                <p:nvPr/>
              </p:nvSpPr>
              <p:spPr bwMode="auto">
                <a:xfrm flipH="1">
                  <a:off x="7235825" y="2997200"/>
                  <a:ext cx="720725" cy="631825"/>
                </a:xfrm>
                <a:custGeom>
                  <a:avLst/>
                  <a:gdLst>
                    <a:gd name="T0" fmla="*/ 0 w 72"/>
                    <a:gd name="T1" fmla="*/ 2147483647 h 55"/>
                    <a:gd name="T2" fmla="*/ 2147483647 w 72"/>
                    <a:gd name="T3" fmla="*/ 2147483647 h 55"/>
                    <a:gd name="T4" fmla="*/ 2147483647 w 72"/>
                    <a:gd name="T5" fmla="*/ 2147483647 h 55"/>
                    <a:gd name="T6" fmla="*/ 2147483647 w 72"/>
                    <a:gd name="T7" fmla="*/ 2147483647 h 55"/>
                    <a:gd name="T8" fmla="*/ 2147483647 w 72"/>
                    <a:gd name="T9" fmla="*/ 2147483647 h 55"/>
                    <a:gd name="T10" fmla="*/ 2147483647 w 72"/>
                    <a:gd name="T11" fmla="*/ 2147483647 h 55"/>
                    <a:gd name="T12" fmla="*/ 2147483647 w 72"/>
                    <a:gd name="T13" fmla="*/ 2147483647 h 55"/>
                    <a:gd name="T14" fmla="*/ 2147483647 w 72"/>
                    <a:gd name="T15" fmla="*/ 2147483647 h 55"/>
                    <a:gd name="T16" fmla="*/ 2147483647 w 72"/>
                    <a:gd name="T17" fmla="*/ 2147483647 h 55"/>
                    <a:gd name="T18" fmla="*/ 2147483647 w 72"/>
                    <a:gd name="T19" fmla="*/ 2147483647 h 55"/>
                    <a:gd name="T20" fmla="*/ 2147483647 w 72"/>
                    <a:gd name="T21" fmla="*/ 2147483647 h 55"/>
                    <a:gd name="T22" fmla="*/ 2147483647 w 72"/>
                    <a:gd name="T23" fmla="*/ 2147483647 h 55"/>
                    <a:gd name="T24" fmla="*/ 0 w 72"/>
                    <a:gd name="T25" fmla="*/ 2147483647 h 5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2"/>
                    <a:gd name="T40" fmla="*/ 0 h 55"/>
                    <a:gd name="T41" fmla="*/ 72 w 72"/>
                    <a:gd name="T42" fmla="*/ 55 h 5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2" h="55">
                      <a:moveTo>
                        <a:pt x="0" y="30"/>
                      </a:moveTo>
                      <a:cubicBezTo>
                        <a:pt x="3" y="26"/>
                        <a:pt x="7" y="22"/>
                        <a:pt x="11" y="21"/>
                      </a:cubicBezTo>
                      <a:cubicBezTo>
                        <a:pt x="19" y="21"/>
                        <a:pt x="27" y="21"/>
                        <a:pt x="35" y="22"/>
                      </a:cubicBezTo>
                      <a:cubicBezTo>
                        <a:pt x="39" y="22"/>
                        <a:pt x="46" y="28"/>
                        <a:pt x="46" y="28"/>
                      </a:cubicBezTo>
                      <a:cubicBezTo>
                        <a:pt x="50" y="25"/>
                        <a:pt x="51" y="25"/>
                        <a:pt x="56" y="26"/>
                      </a:cubicBezTo>
                      <a:cubicBezTo>
                        <a:pt x="59" y="30"/>
                        <a:pt x="60" y="34"/>
                        <a:pt x="61" y="39"/>
                      </a:cubicBezTo>
                      <a:cubicBezTo>
                        <a:pt x="59" y="45"/>
                        <a:pt x="55" y="50"/>
                        <a:pt x="62" y="55"/>
                      </a:cubicBezTo>
                      <a:cubicBezTo>
                        <a:pt x="72" y="53"/>
                        <a:pt x="71" y="43"/>
                        <a:pt x="62" y="40"/>
                      </a:cubicBezTo>
                      <a:cubicBezTo>
                        <a:pt x="66" y="28"/>
                        <a:pt x="65" y="17"/>
                        <a:pt x="58" y="7"/>
                      </a:cubicBezTo>
                      <a:cubicBezTo>
                        <a:pt x="55" y="2"/>
                        <a:pt x="41" y="1"/>
                        <a:pt x="41" y="1"/>
                      </a:cubicBezTo>
                      <a:cubicBezTo>
                        <a:pt x="18" y="2"/>
                        <a:pt x="24" y="0"/>
                        <a:pt x="11" y="8"/>
                      </a:cubicBezTo>
                      <a:cubicBezTo>
                        <a:pt x="10" y="12"/>
                        <a:pt x="3" y="19"/>
                        <a:pt x="3" y="19"/>
                      </a:cubicBezTo>
                      <a:cubicBezTo>
                        <a:pt x="2" y="23"/>
                        <a:pt x="1" y="26"/>
                        <a:pt x="0" y="30"/>
                      </a:cubicBezTo>
                      <a:close/>
                    </a:path>
                  </a:pathLst>
                </a:custGeom>
                <a:pattFill prst="wdUpDiag">
                  <a:fgClr>
                    <a:srgbClr val="FFFFFF"/>
                  </a:fgClr>
                  <a:bgClr>
                    <a:srgbClr val="EE0077"/>
                  </a:bgClr>
                </a:patt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pic>
              <p:nvPicPr>
                <p:cNvPr id="8234" name="Picture 74"/>
                <p:cNvPicPr>
                  <a:picLocks noChangeAspect="1" noChangeArrowheads="1"/>
                </p:cNvPicPr>
                <p:nvPr/>
              </p:nvPicPr>
              <p:blipFill>
                <a:blip r:embed="rId7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6516688" y="3429000"/>
                  <a:ext cx="695325" cy="5730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8235" name="Picture 77"/>
                <p:cNvPicPr>
                  <a:picLocks noChangeAspect="1" noChangeArrowheads="1"/>
                </p:cNvPicPr>
                <p:nvPr/>
              </p:nvPicPr>
              <p:blipFill>
                <a:blip r:embed="rId8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7812088" y="3429000"/>
                  <a:ext cx="696912" cy="5730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8224" name="Группа 52"/>
              <p:cNvGrpSpPr>
                <a:grpSpLocks/>
              </p:cNvGrpSpPr>
              <p:nvPr/>
            </p:nvGrpSpPr>
            <p:grpSpPr bwMode="auto">
              <a:xfrm>
                <a:off x="1643042" y="-571528"/>
                <a:ext cx="2155825" cy="2155825"/>
                <a:chOff x="1720850" y="2997200"/>
                <a:chExt cx="2155825" cy="2155825"/>
              </a:xfrm>
            </p:grpSpPr>
            <p:grpSp>
              <p:nvGrpSpPr>
                <p:cNvPr id="8225" name="Группа 49"/>
                <p:cNvGrpSpPr>
                  <a:grpSpLocks/>
                </p:cNvGrpSpPr>
                <p:nvPr/>
              </p:nvGrpSpPr>
              <p:grpSpPr bwMode="auto">
                <a:xfrm>
                  <a:off x="1720850" y="2997200"/>
                  <a:ext cx="1525588" cy="2155825"/>
                  <a:chOff x="1720850" y="2997200"/>
                  <a:chExt cx="1525588" cy="2155825"/>
                </a:xfrm>
              </p:grpSpPr>
              <p:pic>
                <p:nvPicPr>
                  <p:cNvPr id="8227" name="Picture 64"/>
                  <p:cNvPicPr>
                    <a:picLocks noChangeAspect="1" noChangeArrowheads="1"/>
                  </p:cNvPicPr>
                  <p:nvPr/>
                </p:nvPicPr>
                <p:blipFill>
                  <a:blip r:embed="rId5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397125" y="3114675"/>
                    <a:ext cx="849313" cy="60483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8228" name="Picture 65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455863" y="3455988"/>
                    <a:ext cx="715962" cy="169703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8229" name="Freeform 66" descr="Крупная сетка"/>
                  <p:cNvSpPr>
                    <a:spLocks/>
                  </p:cNvSpPr>
                  <p:nvPr/>
                </p:nvSpPr>
                <p:spPr bwMode="auto">
                  <a:xfrm flipH="1">
                    <a:off x="2339975" y="2997200"/>
                    <a:ext cx="792163" cy="636588"/>
                  </a:xfrm>
                  <a:custGeom>
                    <a:avLst/>
                    <a:gdLst>
                      <a:gd name="T0" fmla="*/ 0 w 72"/>
                      <a:gd name="T1" fmla="*/ 2147483647 h 55"/>
                      <a:gd name="T2" fmla="*/ 2147483647 w 72"/>
                      <a:gd name="T3" fmla="*/ 2147483647 h 55"/>
                      <a:gd name="T4" fmla="*/ 2147483647 w 72"/>
                      <a:gd name="T5" fmla="*/ 2147483647 h 55"/>
                      <a:gd name="T6" fmla="*/ 2147483647 w 72"/>
                      <a:gd name="T7" fmla="*/ 2147483647 h 55"/>
                      <a:gd name="T8" fmla="*/ 2147483647 w 72"/>
                      <a:gd name="T9" fmla="*/ 2147483647 h 55"/>
                      <a:gd name="T10" fmla="*/ 2147483647 w 72"/>
                      <a:gd name="T11" fmla="*/ 2147483647 h 55"/>
                      <a:gd name="T12" fmla="*/ 2147483647 w 72"/>
                      <a:gd name="T13" fmla="*/ 2147483647 h 55"/>
                      <a:gd name="T14" fmla="*/ 2147483647 w 72"/>
                      <a:gd name="T15" fmla="*/ 2147483647 h 55"/>
                      <a:gd name="T16" fmla="*/ 2147483647 w 72"/>
                      <a:gd name="T17" fmla="*/ 2147483647 h 55"/>
                      <a:gd name="T18" fmla="*/ 2147483647 w 72"/>
                      <a:gd name="T19" fmla="*/ 2147483647 h 55"/>
                      <a:gd name="T20" fmla="*/ 2147483647 w 72"/>
                      <a:gd name="T21" fmla="*/ 2147483647 h 55"/>
                      <a:gd name="T22" fmla="*/ 2147483647 w 72"/>
                      <a:gd name="T23" fmla="*/ 2147483647 h 55"/>
                      <a:gd name="T24" fmla="*/ 0 w 72"/>
                      <a:gd name="T25" fmla="*/ 2147483647 h 55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72"/>
                      <a:gd name="T40" fmla="*/ 0 h 55"/>
                      <a:gd name="T41" fmla="*/ 72 w 72"/>
                      <a:gd name="T42" fmla="*/ 55 h 55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72" h="55">
                        <a:moveTo>
                          <a:pt x="0" y="30"/>
                        </a:moveTo>
                        <a:cubicBezTo>
                          <a:pt x="3" y="26"/>
                          <a:pt x="7" y="22"/>
                          <a:pt x="11" y="21"/>
                        </a:cubicBezTo>
                        <a:cubicBezTo>
                          <a:pt x="19" y="21"/>
                          <a:pt x="27" y="21"/>
                          <a:pt x="35" y="22"/>
                        </a:cubicBezTo>
                        <a:cubicBezTo>
                          <a:pt x="39" y="22"/>
                          <a:pt x="46" y="28"/>
                          <a:pt x="46" y="28"/>
                        </a:cubicBezTo>
                        <a:cubicBezTo>
                          <a:pt x="50" y="25"/>
                          <a:pt x="51" y="25"/>
                          <a:pt x="56" y="26"/>
                        </a:cubicBezTo>
                        <a:cubicBezTo>
                          <a:pt x="59" y="30"/>
                          <a:pt x="60" y="34"/>
                          <a:pt x="61" y="39"/>
                        </a:cubicBezTo>
                        <a:cubicBezTo>
                          <a:pt x="59" y="45"/>
                          <a:pt x="55" y="50"/>
                          <a:pt x="62" y="55"/>
                        </a:cubicBezTo>
                        <a:cubicBezTo>
                          <a:pt x="72" y="53"/>
                          <a:pt x="71" y="43"/>
                          <a:pt x="62" y="40"/>
                        </a:cubicBezTo>
                        <a:cubicBezTo>
                          <a:pt x="66" y="28"/>
                          <a:pt x="65" y="17"/>
                          <a:pt x="58" y="7"/>
                        </a:cubicBezTo>
                        <a:cubicBezTo>
                          <a:pt x="55" y="2"/>
                          <a:pt x="41" y="1"/>
                          <a:pt x="41" y="1"/>
                        </a:cubicBezTo>
                        <a:cubicBezTo>
                          <a:pt x="18" y="2"/>
                          <a:pt x="24" y="0"/>
                          <a:pt x="11" y="8"/>
                        </a:cubicBezTo>
                        <a:cubicBezTo>
                          <a:pt x="10" y="12"/>
                          <a:pt x="3" y="19"/>
                          <a:pt x="3" y="19"/>
                        </a:cubicBezTo>
                        <a:cubicBezTo>
                          <a:pt x="2" y="23"/>
                          <a:pt x="1" y="26"/>
                          <a:pt x="0" y="30"/>
                        </a:cubicBezTo>
                        <a:close/>
                      </a:path>
                    </a:pathLst>
                  </a:custGeom>
                  <a:pattFill prst="lgGrid">
                    <a:fgClr>
                      <a:srgbClr val="FFFFFF"/>
                    </a:fgClr>
                    <a:bgClr>
                      <a:schemeClr val="accent2"/>
                    </a:bgClr>
                  </a:patt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pic>
                <p:nvPicPr>
                  <p:cNvPr id="8230" name="Picture 73"/>
                  <p:cNvPicPr>
                    <a:picLocks noChangeAspect="1" noChangeArrowheads="1"/>
                  </p:cNvPicPr>
                  <p:nvPr/>
                </p:nvPicPr>
                <p:blipFill>
                  <a:blip r:embed="rId7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720850" y="3455988"/>
                    <a:ext cx="869950" cy="57626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8226" name="Picture 76"/>
                <p:cNvPicPr>
                  <a:picLocks noChangeAspect="1" noChangeArrowheads="1"/>
                </p:cNvPicPr>
                <p:nvPr/>
              </p:nvPicPr>
              <p:blipFill>
                <a:blip r:embed="rId8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3008313" y="3503613"/>
                  <a:ext cx="868362" cy="5778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8221" name="Rectangle 62"/>
            <p:cNvSpPr>
              <a:spLocks noChangeArrowheads="1"/>
            </p:cNvSpPr>
            <p:nvPr/>
          </p:nvSpPr>
          <p:spPr bwMode="auto">
            <a:xfrm>
              <a:off x="2428860" y="1857364"/>
              <a:ext cx="5857884" cy="107157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4000" i="1">
                  <a:latin typeface="Calibri" pitchFamily="34" charset="0"/>
                  <a:cs typeface="Times New Roman" pitchFamily="18" charset="0"/>
                </a:rPr>
                <a:t>15а</a:t>
              </a:r>
              <a:r>
                <a:rPr lang="ru-RU" sz="4000" i="1" baseline="30000">
                  <a:latin typeface="Calibri" pitchFamily="34" charset="0"/>
                  <a:cs typeface="Times New Roman" pitchFamily="18" charset="0"/>
                </a:rPr>
                <a:t>2</a:t>
              </a:r>
              <a:r>
                <a:rPr lang="ru-RU" sz="4000" i="1">
                  <a:latin typeface="Calibri" pitchFamily="34" charset="0"/>
                  <a:cs typeface="Times New Roman" pitchFamily="18" charset="0"/>
                </a:rPr>
                <a:t>в + 3 + 4ав</a:t>
              </a:r>
              <a:r>
                <a:rPr lang="ru-RU" sz="4000" i="1" baseline="30000">
                  <a:latin typeface="Calibri" pitchFamily="34" charset="0"/>
                  <a:cs typeface="Times New Roman" pitchFamily="18" charset="0"/>
                </a:rPr>
                <a:t>2</a:t>
              </a:r>
              <a:r>
                <a:rPr lang="ru-RU" sz="4000" i="1">
                  <a:latin typeface="Calibri" pitchFamily="34" charset="0"/>
                  <a:cs typeface="Times New Roman" pitchFamily="18" charset="0"/>
                </a:rPr>
                <a:t> – 3а</a:t>
              </a:r>
              <a:r>
                <a:rPr lang="ru-RU" sz="4000" i="1" baseline="30000">
                  <a:latin typeface="Calibri" pitchFamily="34" charset="0"/>
                  <a:cs typeface="Times New Roman" pitchFamily="18" charset="0"/>
                </a:rPr>
                <a:t>2</a:t>
              </a:r>
              <a:r>
                <a:rPr lang="ru-RU" sz="4000" i="1">
                  <a:latin typeface="Calibri" pitchFamily="34" charset="0"/>
                  <a:cs typeface="Times New Roman" pitchFamily="18" charset="0"/>
                </a:rPr>
                <a:t>в – 7</a:t>
              </a:r>
              <a:endParaRPr lang="ru-RU" sz="4000" b="1" i="1" baseline="30000">
                <a:sym typeface="MS Reference Specialty" pitchFamily="2" charset="2"/>
              </a:endParaRPr>
            </a:p>
          </p:txBody>
        </p:sp>
      </p:grp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1428750" y="142875"/>
            <a:ext cx="6350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Приведем подобные члены в многочлене</a:t>
            </a:r>
            <a:r>
              <a:rPr lang="ru-RU" sz="11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: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1449" name="Rectangle 9"/>
          <p:cNvSpPr>
            <a:spLocks noChangeArrowheads="1"/>
          </p:cNvSpPr>
          <p:nvPr/>
        </p:nvSpPr>
        <p:spPr bwMode="auto">
          <a:xfrm>
            <a:off x="3286125" y="4857750"/>
            <a:ext cx="42687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4000" i="1">
                <a:cs typeface="Times New Roman" pitchFamily="18" charset="0"/>
              </a:rPr>
              <a:t>=12а</a:t>
            </a:r>
            <a:r>
              <a:rPr lang="ru-RU" sz="4000" i="1" baseline="30000">
                <a:cs typeface="Times New Roman" pitchFamily="18" charset="0"/>
              </a:rPr>
              <a:t>2</a:t>
            </a:r>
            <a:r>
              <a:rPr lang="ru-RU" sz="4000" i="1">
                <a:cs typeface="Times New Roman" pitchFamily="18" charset="0"/>
              </a:rPr>
              <a:t>в + 4ав</a:t>
            </a:r>
            <a:r>
              <a:rPr lang="ru-RU" sz="4000" i="1" baseline="30000">
                <a:cs typeface="Times New Roman" pitchFamily="18" charset="0"/>
              </a:rPr>
              <a:t>2</a:t>
            </a:r>
            <a:r>
              <a:rPr lang="ru-RU" sz="4000" i="1">
                <a:cs typeface="Times New Roman" pitchFamily="18" charset="0"/>
              </a:rPr>
              <a:t> – 4</a:t>
            </a:r>
            <a:endParaRPr lang="ru-RU" sz="4000"/>
          </a:p>
        </p:txBody>
      </p:sp>
      <p:sp>
        <p:nvSpPr>
          <p:cNvPr id="64" name="Прямоугольник 63"/>
          <p:cNvSpPr>
            <a:spLocks noChangeArrowheads="1"/>
          </p:cNvSpPr>
          <p:nvPr/>
        </p:nvSpPr>
        <p:spPr bwMode="auto">
          <a:xfrm>
            <a:off x="1357313" y="2857500"/>
            <a:ext cx="69103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i="1">
                <a:cs typeface="Times New Roman" pitchFamily="18" charset="0"/>
              </a:rPr>
              <a:t>15а</a:t>
            </a:r>
            <a:r>
              <a:rPr lang="ru-RU" sz="4000" i="1" baseline="30000">
                <a:cs typeface="Times New Roman" pitchFamily="18" charset="0"/>
              </a:rPr>
              <a:t>2</a:t>
            </a:r>
            <a:r>
              <a:rPr lang="ru-RU" sz="4000" i="1">
                <a:cs typeface="Times New Roman" pitchFamily="18" charset="0"/>
              </a:rPr>
              <a:t>в + 3 + 4ав</a:t>
            </a:r>
            <a:r>
              <a:rPr lang="ru-RU" sz="4000" i="1" baseline="30000">
                <a:cs typeface="Times New Roman" pitchFamily="18" charset="0"/>
              </a:rPr>
              <a:t>2</a:t>
            </a:r>
            <a:r>
              <a:rPr lang="ru-RU" sz="4000" i="1">
                <a:cs typeface="Times New Roman" pitchFamily="18" charset="0"/>
              </a:rPr>
              <a:t> – 3а</a:t>
            </a:r>
            <a:r>
              <a:rPr lang="ru-RU" sz="4000" i="1" baseline="30000">
                <a:cs typeface="Times New Roman" pitchFamily="18" charset="0"/>
              </a:rPr>
              <a:t>2</a:t>
            </a:r>
            <a:r>
              <a:rPr lang="ru-RU" sz="4000" i="1">
                <a:cs typeface="Times New Roman" pitchFamily="18" charset="0"/>
              </a:rPr>
              <a:t>в - 7 = </a:t>
            </a:r>
            <a:endParaRPr lang="ru-RU" sz="4000"/>
          </a:p>
        </p:txBody>
      </p:sp>
      <p:sp>
        <p:nvSpPr>
          <p:cNvPr id="65" name="Прямоугольник 64"/>
          <p:cNvSpPr>
            <a:spLocks noChangeArrowheads="1"/>
          </p:cNvSpPr>
          <p:nvPr/>
        </p:nvSpPr>
        <p:spPr bwMode="auto">
          <a:xfrm>
            <a:off x="1285875" y="4214813"/>
            <a:ext cx="7858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i="1">
                <a:cs typeface="Times New Roman" pitchFamily="18" charset="0"/>
              </a:rPr>
              <a:t>= (</a:t>
            </a:r>
            <a:r>
              <a:rPr lang="ru-RU" sz="4000" i="1">
                <a:solidFill>
                  <a:srgbClr val="C00000"/>
                </a:solidFill>
                <a:cs typeface="Times New Roman" pitchFamily="18" charset="0"/>
              </a:rPr>
              <a:t>15а</a:t>
            </a:r>
            <a:r>
              <a:rPr lang="ru-RU" sz="4000" i="1" baseline="30000">
                <a:solidFill>
                  <a:srgbClr val="C00000"/>
                </a:solidFill>
                <a:cs typeface="Times New Roman" pitchFamily="18" charset="0"/>
              </a:rPr>
              <a:t>2</a:t>
            </a:r>
            <a:r>
              <a:rPr lang="ru-RU" sz="4000" i="1">
                <a:solidFill>
                  <a:srgbClr val="C00000"/>
                </a:solidFill>
                <a:cs typeface="Times New Roman" pitchFamily="18" charset="0"/>
              </a:rPr>
              <a:t>в - 3а</a:t>
            </a:r>
            <a:r>
              <a:rPr lang="ru-RU" sz="4000" i="1" baseline="30000">
                <a:solidFill>
                  <a:srgbClr val="C00000"/>
                </a:solidFill>
                <a:cs typeface="Times New Roman" pitchFamily="18" charset="0"/>
              </a:rPr>
              <a:t>2</a:t>
            </a:r>
            <a:r>
              <a:rPr lang="ru-RU" sz="4000" i="1">
                <a:solidFill>
                  <a:srgbClr val="C00000"/>
                </a:solidFill>
                <a:cs typeface="Times New Roman" pitchFamily="18" charset="0"/>
              </a:rPr>
              <a:t>в</a:t>
            </a:r>
            <a:r>
              <a:rPr lang="ru-RU" sz="4000" i="1">
                <a:cs typeface="Times New Roman" pitchFamily="18" charset="0"/>
              </a:rPr>
              <a:t>) + 4ав</a:t>
            </a:r>
            <a:r>
              <a:rPr lang="ru-RU" sz="4000" i="1" baseline="30000">
                <a:cs typeface="Times New Roman" pitchFamily="18" charset="0"/>
              </a:rPr>
              <a:t>2</a:t>
            </a:r>
            <a:r>
              <a:rPr lang="ru-RU" sz="4000" i="1">
                <a:cs typeface="Times New Roman" pitchFamily="18" charset="0"/>
              </a:rPr>
              <a:t> +(</a:t>
            </a:r>
            <a:r>
              <a:rPr lang="ru-RU" sz="4000" i="1">
                <a:solidFill>
                  <a:srgbClr val="00B050"/>
                </a:solidFill>
                <a:cs typeface="Times New Roman" pitchFamily="18" charset="0"/>
              </a:rPr>
              <a:t>3 – 7</a:t>
            </a:r>
            <a:r>
              <a:rPr lang="ru-RU" sz="4000" i="1">
                <a:cs typeface="Times New Roman" pitchFamily="18" charset="0"/>
              </a:rPr>
              <a:t>) = </a:t>
            </a:r>
            <a:endParaRPr lang="ru-RU" sz="4000"/>
          </a:p>
        </p:txBody>
      </p:sp>
      <p:sp>
        <p:nvSpPr>
          <p:cNvPr id="34" name="Управляющая кнопка: далее 33">
            <a:hlinkClick r:id="" action="ppaction://hlinkshowjump?jump=nextslide" highlightClick="1"/>
          </p:cNvPr>
          <p:cNvSpPr/>
          <p:nvPr/>
        </p:nvSpPr>
        <p:spPr>
          <a:xfrm>
            <a:off x="8572500" y="6500813"/>
            <a:ext cx="571500" cy="357187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Прямоугольник 34"/>
          <p:cNvSpPr>
            <a:spLocks noChangeArrowheads="1"/>
          </p:cNvSpPr>
          <p:nvPr/>
        </p:nvSpPr>
        <p:spPr bwMode="auto">
          <a:xfrm>
            <a:off x="1357313" y="2857500"/>
            <a:ext cx="1498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i="1">
                <a:solidFill>
                  <a:srgbClr val="C00000"/>
                </a:solidFill>
                <a:cs typeface="Times New Roman" pitchFamily="18" charset="0"/>
              </a:rPr>
              <a:t>15а</a:t>
            </a:r>
            <a:r>
              <a:rPr lang="ru-RU" sz="4000" i="1" baseline="30000">
                <a:solidFill>
                  <a:srgbClr val="C00000"/>
                </a:solidFill>
                <a:cs typeface="Times New Roman" pitchFamily="18" charset="0"/>
              </a:rPr>
              <a:t>2</a:t>
            </a:r>
            <a:r>
              <a:rPr lang="ru-RU" sz="4000" i="1">
                <a:solidFill>
                  <a:srgbClr val="C00000"/>
                </a:solidFill>
                <a:cs typeface="Times New Roman" pitchFamily="18" charset="0"/>
              </a:rPr>
              <a:t>в</a:t>
            </a:r>
            <a:endParaRPr lang="ru-RU">
              <a:solidFill>
                <a:srgbClr val="C00000"/>
              </a:solidFill>
            </a:endParaRPr>
          </a:p>
        </p:txBody>
      </p:sp>
      <p:sp>
        <p:nvSpPr>
          <p:cNvPr id="37" name="Прямоугольник 36"/>
          <p:cNvSpPr>
            <a:spLocks noChangeArrowheads="1"/>
          </p:cNvSpPr>
          <p:nvPr/>
        </p:nvSpPr>
        <p:spPr bwMode="auto">
          <a:xfrm>
            <a:off x="3214688" y="2857500"/>
            <a:ext cx="4699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i="1">
                <a:solidFill>
                  <a:srgbClr val="00B050"/>
                </a:solidFill>
                <a:cs typeface="Times New Roman" pitchFamily="18" charset="0"/>
              </a:rPr>
              <a:t>3</a:t>
            </a:r>
            <a:endParaRPr lang="ru-RU">
              <a:solidFill>
                <a:srgbClr val="00B050"/>
              </a:solidFill>
            </a:endParaRPr>
          </a:p>
        </p:txBody>
      </p:sp>
      <p:sp>
        <p:nvSpPr>
          <p:cNvPr id="40" name="Прямоугольник 39"/>
          <p:cNvSpPr>
            <a:spLocks noChangeArrowheads="1"/>
          </p:cNvSpPr>
          <p:nvPr/>
        </p:nvSpPr>
        <p:spPr bwMode="auto">
          <a:xfrm>
            <a:off x="5286375" y="2857500"/>
            <a:ext cx="4699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i="1">
                <a:solidFill>
                  <a:srgbClr val="C00000"/>
                </a:solidFill>
                <a:cs typeface="Times New Roman" pitchFamily="18" charset="0"/>
              </a:rPr>
              <a:t>–</a:t>
            </a:r>
            <a:endParaRPr lang="ru-RU">
              <a:solidFill>
                <a:srgbClr val="C00000"/>
              </a:solidFill>
            </a:endParaRPr>
          </a:p>
        </p:txBody>
      </p:sp>
      <p:sp>
        <p:nvSpPr>
          <p:cNvPr id="41" name="Прямоугольник 40"/>
          <p:cNvSpPr>
            <a:spLocks noChangeArrowheads="1"/>
          </p:cNvSpPr>
          <p:nvPr/>
        </p:nvSpPr>
        <p:spPr bwMode="auto">
          <a:xfrm>
            <a:off x="5643563" y="2857500"/>
            <a:ext cx="12144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i="1">
                <a:solidFill>
                  <a:srgbClr val="C00000"/>
                </a:solidFill>
                <a:cs typeface="Times New Roman" pitchFamily="18" charset="0"/>
              </a:rPr>
              <a:t>3а</a:t>
            </a:r>
            <a:r>
              <a:rPr lang="ru-RU" sz="4000" i="1" baseline="30000">
                <a:solidFill>
                  <a:srgbClr val="C00000"/>
                </a:solidFill>
                <a:cs typeface="Times New Roman" pitchFamily="18" charset="0"/>
              </a:rPr>
              <a:t>2</a:t>
            </a:r>
            <a:r>
              <a:rPr lang="ru-RU" sz="4000" i="1">
                <a:solidFill>
                  <a:srgbClr val="C00000"/>
                </a:solidFill>
                <a:cs typeface="Times New Roman" pitchFamily="18" charset="0"/>
              </a:rPr>
              <a:t>в</a:t>
            </a:r>
            <a:endParaRPr lang="ru-RU">
              <a:solidFill>
                <a:srgbClr val="C00000"/>
              </a:solidFill>
            </a:endParaRPr>
          </a:p>
        </p:txBody>
      </p:sp>
      <p:sp>
        <p:nvSpPr>
          <p:cNvPr id="43" name="Прямоугольник 42"/>
          <p:cNvSpPr>
            <a:spLocks noChangeArrowheads="1"/>
          </p:cNvSpPr>
          <p:nvPr/>
        </p:nvSpPr>
        <p:spPr bwMode="auto">
          <a:xfrm>
            <a:off x="6858000" y="2857500"/>
            <a:ext cx="4699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i="1">
                <a:solidFill>
                  <a:srgbClr val="00B050"/>
                </a:solidFill>
                <a:cs typeface="Times New Roman" pitchFamily="18" charset="0"/>
              </a:rPr>
              <a:t>–</a:t>
            </a:r>
            <a:endParaRPr lang="ru-RU">
              <a:solidFill>
                <a:srgbClr val="00B050"/>
              </a:solidFill>
            </a:endParaRPr>
          </a:p>
        </p:txBody>
      </p:sp>
      <p:sp>
        <p:nvSpPr>
          <p:cNvPr id="44" name="Прямоугольник 43"/>
          <p:cNvSpPr>
            <a:spLocks noChangeArrowheads="1"/>
          </p:cNvSpPr>
          <p:nvPr/>
        </p:nvSpPr>
        <p:spPr bwMode="auto">
          <a:xfrm>
            <a:off x="7143750" y="2857500"/>
            <a:ext cx="4699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i="1">
                <a:solidFill>
                  <a:srgbClr val="00B050"/>
                </a:solidFill>
                <a:cs typeface="Times New Roman" pitchFamily="18" charset="0"/>
              </a:rPr>
              <a:t>7</a:t>
            </a:r>
            <a:endParaRPr lang="ru-RU">
              <a:solidFill>
                <a:srgbClr val="00B050"/>
              </a:solidFill>
            </a:endParaRPr>
          </a:p>
        </p:txBody>
      </p:sp>
      <p:sp>
        <p:nvSpPr>
          <p:cNvPr id="46" name="Прямоугольник 45"/>
          <p:cNvSpPr>
            <a:spLocks noChangeArrowheads="1"/>
          </p:cNvSpPr>
          <p:nvPr/>
        </p:nvSpPr>
        <p:spPr bwMode="auto">
          <a:xfrm>
            <a:off x="1285875" y="3643313"/>
            <a:ext cx="6373813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Группируем  подобные  члены (слагаемые)</a:t>
            </a:r>
          </a:p>
        </p:txBody>
      </p:sp>
      <p:sp>
        <p:nvSpPr>
          <p:cNvPr id="47" name="Прямоугольник 46"/>
          <p:cNvSpPr>
            <a:spLocks noChangeArrowheads="1"/>
          </p:cNvSpPr>
          <p:nvPr/>
        </p:nvSpPr>
        <p:spPr bwMode="auto">
          <a:xfrm>
            <a:off x="1357313" y="4929188"/>
            <a:ext cx="1684337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Упрощаем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928688" y="5643563"/>
            <a:ext cx="2260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Можно проще:</a:t>
            </a:r>
          </a:p>
        </p:txBody>
      </p:sp>
      <p:sp>
        <p:nvSpPr>
          <p:cNvPr id="48" name="Прямоугольник 47"/>
          <p:cNvSpPr>
            <a:spLocks noChangeArrowheads="1"/>
          </p:cNvSpPr>
          <p:nvPr/>
        </p:nvSpPr>
        <p:spPr bwMode="auto">
          <a:xfrm>
            <a:off x="3143250" y="5643563"/>
            <a:ext cx="48498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i="1">
                <a:latin typeface="Calibri" pitchFamily="34" charset="0"/>
                <a:cs typeface="Times New Roman" pitchFamily="18" charset="0"/>
              </a:rPr>
              <a:t>15а</a:t>
            </a:r>
            <a:r>
              <a:rPr lang="ru-RU" sz="3200" i="1" baseline="30000">
                <a:latin typeface="Calibri" pitchFamily="34" charset="0"/>
                <a:cs typeface="Times New Roman" pitchFamily="18" charset="0"/>
              </a:rPr>
              <a:t>2</a:t>
            </a:r>
            <a:r>
              <a:rPr lang="ru-RU" sz="3200" i="1">
                <a:latin typeface="Calibri" pitchFamily="34" charset="0"/>
                <a:cs typeface="Times New Roman" pitchFamily="18" charset="0"/>
              </a:rPr>
              <a:t>в + 3 + 4ав</a:t>
            </a:r>
            <a:r>
              <a:rPr lang="ru-RU" sz="3200" i="1" baseline="30000">
                <a:latin typeface="Calibri" pitchFamily="34" charset="0"/>
                <a:cs typeface="Times New Roman" pitchFamily="18" charset="0"/>
              </a:rPr>
              <a:t>2</a:t>
            </a:r>
            <a:r>
              <a:rPr lang="ru-RU" sz="3200" i="1">
                <a:latin typeface="Calibri" pitchFamily="34" charset="0"/>
                <a:cs typeface="Times New Roman" pitchFamily="18" charset="0"/>
              </a:rPr>
              <a:t> – 3а</a:t>
            </a:r>
            <a:r>
              <a:rPr lang="ru-RU" sz="3200" i="1" baseline="30000">
                <a:latin typeface="Calibri" pitchFamily="34" charset="0"/>
                <a:cs typeface="Times New Roman" pitchFamily="18" charset="0"/>
              </a:rPr>
              <a:t>2</a:t>
            </a:r>
            <a:r>
              <a:rPr lang="ru-RU" sz="3200" i="1">
                <a:latin typeface="Calibri" pitchFamily="34" charset="0"/>
                <a:cs typeface="Times New Roman" pitchFamily="18" charset="0"/>
              </a:rPr>
              <a:t>в – 7=</a:t>
            </a:r>
            <a:endParaRPr lang="ru-RU" sz="3200" i="1" baseline="30000">
              <a:sym typeface="MS Reference Specialty" pitchFamily="2" charset="2"/>
            </a:endParaRPr>
          </a:p>
        </p:txBody>
      </p:sp>
      <p:sp>
        <p:nvSpPr>
          <p:cNvPr id="55" name="Минус 54"/>
          <p:cNvSpPr/>
          <p:nvPr/>
        </p:nvSpPr>
        <p:spPr>
          <a:xfrm>
            <a:off x="3143250" y="6072188"/>
            <a:ext cx="1143000" cy="214312"/>
          </a:xfrm>
          <a:prstGeom prst="mathMinus">
            <a:avLst/>
          </a:prstGeom>
          <a:solidFill>
            <a:schemeClr val="accent2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Минус 55"/>
          <p:cNvSpPr/>
          <p:nvPr/>
        </p:nvSpPr>
        <p:spPr>
          <a:xfrm>
            <a:off x="6143625" y="6072188"/>
            <a:ext cx="1143000" cy="214312"/>
          </a:xfrm>
          <a:prstGeom prst="mathMinus">
            <a:avLst/>
          </a:prstGeom>
          <a:solidFill>
            <a:schemeClr val="accent2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9" name="Полилиния 68"/>
          <p:cNvSpPr/>
          <p:nvPr/>
        </p:nvSpPr>
        <p:spPr>
          <a:xfrm>
            <a:off x="4429125" y="6072188"/>
            <a:ext cx="473075" cy="141287"/>
          </a:xfrm>
          <a:custGeom>
            <a:avLst/>
            <a:gdLst>
              <a:gd name="connsiteX0" fmla="*/ 0 w 472966"/>
              <a:gd name="connsiteY0" fmla="*/ 126124 h 141890"/>
              <a:gd name="connsiteX1" fmla="*/ 15766 w 472966"/>
              <a:gd name="connsiteY1" fmla="*/ 31531 h 141890"/>
              <a:gd name="connsiteX2" fmla="*/ 63062 w 472966"/>
              <a:gd name="connsiteY2" fmla="*/ 0 h 141890"/>
              <a:gd name="connsiteX3" fmla="*/ 157656 w 472966"/>
              <a:gd name="connsiteY3" fmla="*/ 94593 h 141890"/>
              <a:gd name="connsiteX4" fmla="*/ 204952 w 472966"/>
              <a:gd name="connsiteY4" fmla="*/ 126124 h 141890"/>
              <a:gd name="connsiteX5" fmla="*/ 331076 w 472966"/>
              <a:gd name="connsiteY5" fmla="*/ 15765 h 141890"/>
              <a:gd name="connsiteX6" fmla="*/ 441435 w 472966"/>
              <a:gd name="connsiteY6" fmla="*/ 47296 h 141890"/>
              <a:gd name="connsiteX7" fmla="*/ 472966 w 472966"/>
              <a:gd name="connsiteY7" fmla="*/ 78828 h 141890"/>
              <a:gd name="connsiteX8" fmla="*/ 441435 w 472966"/>
              <a:gd name="connsiteY8" fmla="*/ 141890 h 14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2966" h="141890">
                <a:moveTo>
                  <a:pt x="0" y="126124"/>
                </a:moveTo>
                <a:cubicBezTo>
                  <a:pt x="5255" y="94593"/>
                  <a:pt x="1470" y="60122"/>
                  <a:pt x="15766" y="31531"/>
                </a:cubicBezTo>
                <a:cubicBezTo>
                  <a:pt x="24240" y="14584"/>
                  <a:pt x="44114" y="0"/>
                  <a:pt x="63062" y="0"/>
                </a:cubicBezTo>
                <a:cubicBezTo>
                  <a:pt x="100217" y="0"/>
                  <a:pt x="143373" y="80310"/>
                  <a:pt x="157656" y="94593"/>
                </a:cubicBezTo>
                <a:cubicBezTo>
                  <a:pt x="171054" y="107991"/>
                  <a:pt x="189187" y="115614"/>
                  <a:pt x="204952" y="126124"/>
                </a:cubicBezTo>
                <a:cubicBezTo>
                  <a:pt x="297178" y="33898"/>
                  <a:pt x="252861" y="67909"/>
                  <a:pt x="331076" y="15765"/>
                </a:cubicBezTo>
                <a:cubicBezTo>
                  <a:pt x="342850" y="18709"/>
                  <a:pt x="425284" y="37605"/>
                  <a:pt x="441435" y="47296"/>
                </a:cubicBezTo>
                <a:cubicBezTo>
                  <a:pt x="454181" y="54944"/>
                  <a:pt x="462456" y="68317"/>
                  <a:pt x="472966" y="78828"/>
                </a:cubicBezTo>
                <a:cubicBezTo>
                  <a:pt x="454850" y="133175"/>
                  <a:pt x="468950" y="114373"/>
                  <a:pt x="441435" y="141890"/>
                </a:cubicBezTo>
              </a:path>
            </a:pathLst>
          </a:cu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0" name="Полилиния 69"/>
          <p:cNvSpPr/>
          <p:nvPr/>
        </p:nvSpPr>
        <p:spPr>
          <a:xfrm>
            <a:off x="7358063" y="6143625"/>
            <a:ext cx="473075" cy="141288"/>
          </a:xfrm>
          <a:custGeom>
            <a:avLst/>
            <a:gdLst>
              <a:gd name="connsiteX0" fmla="*/ 0 w 472966"/>
              <a:gd name="connsiteY0" fmla="*/ 126124 h 141890"/>
              <a:gd name="connsiteX1" fmla="*/ 15766 w 472966"/>
              <a:gd name="connsiteY1" fmla="*/ 31531 h 141890"/>
              <a:gd name="connsiteX2" fmla="*/ 63062 w 472966"/>
              <a:gd name="connsiteY2" fmla="*/ 0 h 141890"/>
              <a:gd name="connsiteX3" fmla="*/ 157656 w 472966"/>
              <a:gd name="connsiteY3" fmla="*/ 94593 h 141890"/>
              <a:gd name="connsiteX4" fmla="*/ 204952 w 472966"/>
              <a:gd name="connsiteY4" fmla="*/ 126124 h 141890"/>
              <a:gd name="connsiteX5" fmla="*/ 331076 w 472966"/>
              <a:gd name="connsiteY5" fmla="*/ 15765 h 141890"/>
              <a:gd name="connsiteX6" fmla="*/ 441435 w 472966"/>
              <a:gd name="connsiteY6" fmla="*/ 47296 h 141890"/>
              <a:gd name="connsiteX7" fmla="*/ 472966 w 472966"/>
              <a:gd name="connsiteY7" fmla="*/ 78828 h 141890"/>
              <a:gd name="connsiteX8" fmla="*/ 441435 w 472966"/>
              <a:gd name="connsiteY8" fmla="*/ 141890 h 14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2966" h="141890">
                <a:moveTo>
                  <a:pt x="0" y="126124"/>
                </a:moveTo>
                <a:cubicBezTo>
                  <a:pt x="5255" y="94593"/>
                  <a:pt x="1470" y="60122"/>
                  <a:pt x="15766" y="31531"/>
                </a:cubicBezTo>
                <a:cubicBezTo>
                  <a:pt x="24240" y="14584"/>
                  <a:pt x="44114" y="0"/>
                  <a:pt x="63062" y="0"/>
                </a:cubicBezTo>
                <a:cubicBezTo>
                  <a:pt x="100217" y="0"/>
                  <a:pt x="143373" y="80310"/>
                  <a:pt x="157656" y="94593"/>
                </a:cubicBezTo>
                <a:cubicBezTo>
                  <a:pt x="171054" y="107991"/>
                  <a:pt x="189187" y="115614"/>
                  <a:pt x="204952" y="126124"/>
                </a:cubicBezTo>
                <a:cubicBezTo>
                  <a:pt x="297178" y="33898"/>
                  <a:pt x="252861" y="67909"/>
                  <a:pt x="331076" y="15765"/>
                </a:cubicBezTo>
                <a:cubicBezTo>
                  <a:pt x="342850" y="18709"/>
                  <a:pt x="425284" y="37605"/>
                  <a:pt x="441435" y="47296"/>
                </a:cubicBezTo>
                <a:cubicBezTo>
                  <a:pt x="454181" y="54944"/>
                  <a:pt x="462456" y="68317"/>
                  <a:pt x="472966" y="78828"/>
                </a:cubicBezTo>
                <a:cubicBezTo>
                  <a:pt x="454850" y="133175"/>
                  <a:pt x="468950" y="114373"/>
                  <a:pt x="441435" y="141890"/>
                </a:cubicBezTo>
              </a:path>
            </a:pathLst>
          </a:cu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" name="Прямоугольник 70"/>
          <p:cNvSpPr>
            <a:spLocks noChangeArrowheads="1"/>
          </p:cNvSpPr>
          <p:nvPr/>
        </p:nvSpPr>
        <p:spPr bwMode="auto">
          <a:xfrm>
            <a:off x="3286125" y="6273800"/>
            <a:ext cx="34480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3200" i="1">
                <a:solidFill>
                  <a:srgbClr val="000000"/>
                </a:solidFill>
                <a:cs typeface="Times New Roman" pitchFamily="18" charset="0"/>
              </a:rPr>
              <a:t>=12а</a:t>
            </a:r>
            <a:r>
              <a:rPr lang="ru-RU" sz="3200" i="1" baseline="30000">
                <a:solidFill>
                  <a:srgbClr val="000000"/>
                </a:solidFill>
                <a:cs typeface="Times New Roman" pitchFamily="18" charset="0"/>
              </a:rPr>
              <a:t>2</a:t>
            </a:r>
            <a:r>
              <a:rPr lang="ru-RU" sz="3200" i="1">
                <a:solidFill>
                  <a:srgbClr val="000000"/>
                </a:solidFill>
                <a:cs typeface="Times New Roman" pitchFamily="18" charset="0"/>
              </a:rPr>
              <a:t>в + 4ав</a:t>
            </a:r>
            <a:r>
              <a:rPr lang="ru-RU" sz="3200" i="1" baseline="30000">
                <a:solidFill>
                  <a:srgbClr val="000000"/>
                </a:solidFill>
                <a:cs typeface="Times New Roman" pitchFamily="18" charset="0"/>
              </a:rPr>
              <a:t>2</a:t>
            </a:r>
            <a:r>
              <a:rPr lang="ru-RU" sz="3200" i="1">
                <a:solidFill>
                  <a:srgbClr val="000000"/>
                </a:solidFill>
                <a:cs typeface="Times New Roman" pitchFamily="18" charset="0"/>
              </a:rPr>
              <a:t> – 4</a:t>
            </a:r>
            <a:endParaRPr lang="ru-RU" sz="32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48"/>
                  </p:tgtEl>
                </p:cond>
              </p:nextCondLst>
            </p:seq>
          </p:childTnLst>
        </p:cTn>
      </p:par>
    </p:tnLst>
    <p:bldLst>
      <p:bldP spid="61449" grpId="0"/>
      <p:bldP spid="64" grpId="0"/>
      <p:bldP spid="65" grpId="0"/>
      <p:bldP spid="35" grpId="0"/>
      <p:bldP spid="37" grpId="0"/>
      <p:bldP spid="40" grpId="0"/>
      <p:bldP spid="41" grpId="0"/>
      <p:bldP spid="44" grpId="0"/>
      <p:bldP spid="46" grpId="0"/>
      <p:bldP spid="47" grpId="0"/>
      <p:bldP spid="45" grpId="0"/>
      <p:bldP spid="48" grpId="0"/>
      <p:bldP spid="55" grpId="0" animBg="1"/>
      <p:bldP spid="56" grpId="0" animBg="1"/>
      <p:bldP spid="69" grpId="0" animBg="1"/>
      <p:bldP spid="70" grpId="0" animBg="1"/>
      <p:bldP spid="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4"/>
          <p:cNvSpPr>
            <a:spLocks noChangeShapeType="1"/>
          </p:cNvSpPr>
          <p:nvPr/>
        </p:nvSpPr>
        <p:spPr bwMode="auto">
          <a:xfrm>
            <a:off x="75565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19" name="Picture 5" descr="спирал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755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6"/>
          <p:cNvSpPr txBox="1">
            <a:spLocks noChangeArrowheads="1"/>
          </p:cNvSpPr>
          <p:nvPr/>
        </p:nvSpPr>
        <p:spPr bwMode="auto">
          <a:xfrm>
            <a:off x="5867400" y="2852738"/>
            <a:ext cx="2952750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9221" name="Picture 7" descr="клет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0"/>
            <a:ext cx="8388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Text Box 11"/>
          <p:cNvSpPr txBox="1">
            <a:spLocks noChangeArrowheads="1"/>
          </p:cNvSpPr>
          <p:nvPr/>
        </p:nvSpPr>
        <p:spPr bwMode="auto">
          <a:xfrm rot="-5400000">
            <a:off x="-1908175" y="2232025"/>
            <a:ext cx="4830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  <a:latin typeface="Comic Sans MS" pitchFamily="66" charset="0"/>
              </a:rPr>
              <a:t>Учебник Алгебра 7, Ю.Н.Макарычев и др .</a:t>
            </a:r>
          </a:p>
        </p:txBody>
      </p:sp>
      <p:pic>
        <p:nvPicPr>
          <p:cNvPr id="9223" name="Рисунок 8" descr="Новый рисунок.bmp">
            <a:hlinkClick r:id="rId5"/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00188" y="571500"/>
            <a:ext cx="6405562" cy="549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72500" y="6500813"/>
            <a:ext cx="571500" cy="357187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8" descr="клет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0"/>
            <a:ext cx="8388350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Line 2"/>
          <p:cNvSpPr>
            <a:spLocks noChangeShapeType="1"/>
          </p:cNvSpPr>
          <p:nvPr/>
        </p:nvSpPr>
        <p:spPr bwMode="auto">
          <a:xfrm>
            <a:off x="75565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0244" name="Picture 3" descr="спираль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755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 Box 34"/>
          <p:cNvSpPr txBox="1">
            <a:spLocks noChangeArrowheads="1"/>
          </p:cNvSpPr>
          <p:nvPr/>
        </p:nvSpPr>
        <p:spPr bwMode="auto">
          <a:xfrm rot="-5400000">
            <a:off x="-1908175" y="2232025"/>
            <a:ext cx="4830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  <a:latin typeface="Comic Sans MS" pitchFamily="66" charset="0"/>
              </a:rPr>
              <a:t>Учебник Алгебра 7, Ю.Н.Макарычев и др .</a:t>
            </a:r>
          </a:p>
        </p:txBody>
      </p:sp>
      <p:sp>
        <p:nvSpPr>
          <p:cNvPr id="34" name="Управляющая кнопка: далее 33">
            <a:hlinkClick r:id="" action="ppaction://hlinkshowjump?jump=nextslide" highlightClick="1"/>
          </p:cNvPr>
          <p:cNvSpPr/>
          <p:nvPr/>
        </p:nvSpPr>
        <p:spPr>
          <a:xfrm>
            <a:off x="8572500" y="6500813"/>
            <a:ext cx="571500" cy="357187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500188" y="0"/>
            <a:ext cx="559752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kern="0" dirty="0">
                <a:solidFill>
                  <a:srgbClr val="002060"/>
                </a:solidFill>
                <a:latin typeface="Arial"/>
                <a:ea typeface="+mj-ea"/>
                <a:cs typeface="+mj-cs"/>
              </a:rPr>
              <a:t>Стандартный вид многочлена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857500" y="857250"/>
            <a:ext cx="3113088" cy="584200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i="1" dirty="0"/>
              <a:t>3a</a:t>
            </a:r>
            <a:r>
              <a:rPr lang="en-US" sz="3200" i="1" baseline="30000" dirty="0"/>
              <a:t>3 </a:t>
            </a:r>
            <a:r>
              <a:rPr lang="en-US" sz="3200" i="1" dirty="0"/>
              <a:t>-2a</a:t>
            </a:r>
            <a:r>
              <a:rPr lang="en-US" sz="3200" i="1" baseline="30000" dirty="0"/>
              <a:t>2</a:t>
            </a:r>
            <a:r>
              <a:rPr lang="en-US" sz="3200" i="1" dirty="0"/>
              <a:t>- a – 97 </a:t>
            </a:r>
            <a:endParaRPr lang="ru-RU" sz="3200" b="1" i="1" dirty="0">
              <a:latin typeface="+mn-lt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57250" y="2786063"/>
            <a:ext cx="7929563" cy="2678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ru-RU" sz="2400" dirty="0">
                <a:solidFill>
                  <a:srgbClr val="C00000"/>
                </a:solidFill>
              </a:rPr>
              <a:t>Многочлен стандартного вида – это многочлен, в котором:</a:t>
            </a:r>
            <a:endParaRPr lang="ru-RU" sz="3200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400" dirty="0"/>
              <a:t>Каждый член многочлена является одночленом стандартного вида;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400" dirty="0"/>
              <a:t>Нет подобных членов (слагаемых);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400" dirty="0"/>
              <a:t>Одночлены расположены в порядке убывания степеней.</a:t>
            </a:r>
            <a:endParaRPr lang="ru-RU" sz="3200" dirty="0"/>
          </a:p>
        </p:txBody>
      </p:sp>
      <p:sp>
        <p:nvSpPr>
          <p:cNvPr id="11" name="Овальная выноска 10"/>
          <p:cNvSpPr/>
          <p:nvPr/>
        </p:nvSpPr>
        <p:spPr>
          <a:xfrm>
            <a:off x="1785938" y="1714500"/>
            <a:ext cx="1285875" cy="928688"/>
          </a:xfrm>
          <a:prstGeom prst="wedgeEllipseCallout">
            <a:avLst>
              <a:gd name="adj1" fmla="val 51880"/>
              <a:gd name="adj2" fmla="val -86890"/>
            </a:avLst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200" dirty="0">
                <a:solidFill>
                  <a:schemeClr val="tx1"/>
                </a:solidFill>
              </a:rPr>
              <a:t>Одночлен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400" dirty="0">
                <a:solidFill>
                  <a:schemeClr val="tx1"/>
                </a:solidFill>
              </a:rPr>
              <a:t> 3</a:t>
            </a:r>
            <a:r>
              <a:rPr lang="ru-RU" sz="1200" dirty="0">
                <a:solidFill>
                  <a:schemeClr val="tx1"/>
                </a:solidFill>
              </a:rPr>
              <a:t> степени </a:t>
            </a:r>
          </a:p>
        </p:txBody>
      </p:sp>
      <p:sp>
        <p:nvSpPr>
          <p:cNvPr id="12" name="Овальная выноска 11"/>
          <p:cNvSpPr/>
          <p:nvPr/>
        </p:nvSpPr>
        <p:spPr>
          <a:xfrm>
            <a:off x="3071813" y="1857375"/>
            <a:ext cx="1285875" cy="928688"/>
          </a:xfrm>
          <a:prstGeom prst="wedgeEllipseCallout">
            <a:avLst>
              <a:gd name="adj1" fmla="val 21230"/>
              <a:gd name="adj2" fmla="val -103866"/>
            </a:avLst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200" dirty="0">
                <a:solidFill>
                  <a:schemeClr val="tx1"/>
                </a:solidFill>
              </a:rPr>
              <a:t>Одночлен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400" dirty="0">
                <a:solidFill>
                  <a:schemeClr val="tx1"/>
                </a:solidFill>
              </a:rPr>
              <a:t> 2</a:t>
            </a:r>
            <a:r>
              <a:rPr lang="ru-RU" sz="1200" dirty="0">
                <a:solidFill>
                  <a:schemeClr val="tx1"/>
                </a:solidFill>
              </a:rPr>
              <a:t> степени </a:t>
            </a:r>
          </a:p>
        </p:txBody>
      </p:sp>
      <p:sp>
        <p:nvSpPr>
          <p:cNvPr id="13" name="Овальная выноска 12"/>
          <p:cNvSpPr/>
          <p:nvPr/>
        </p:nvSpPr>
        <p:spPr>
          <a:xfrm>
            <a:off x="5857875" y="1714500"/>
            <a:ext cx="1285875" cy="928688"/>
          </a:xfrm>
          <a:prstGeom prst="wedgeEllipseCallout">
            <a:avLst>
              <a:gd name="adj1" fmla="val -49881"/>
              <a:gd name="adj2" fmla="val -86889"/>
            </a:avLst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200" dirty="0">
                <a:solidFill>
                  <a:schemeClr val="tx1"/>
                </a:solidFill>
              </a:rPr>
              <a:t>Одночлен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400" dirty="0">
                <a:solidFill>
                  <a:schemeClr val="tx1"/>
                </a:solidFill>
              </a:rPr>
              <a:t> 0</a:t>
            </a:r>
            <a:r>
              <a:rPr lang="ru-RU" sz="1200" dirty="0">
                <a:solidFill>
                  <a:schemeClr val="tx1"/>
                </a:solidFill>
              </a:rPr>
              <a:t> степени </a:t>
            </a:r>
          </a:p>
        </p:txBody>
      </p:sp>
      <p:sp>
        <p:nvSpPr>
          <p:cNvPr id="10253" name="Прямоугольник 13"/>
          <p:cNvSpPr>
            <a:spLocks noChangeArrowheads="1"/>
          </p:cNvSpPr>
          <p:nvPr/>
        </p:nvSpPr>
        <p:spPr bwMode="auto">
          <a:xfrm>
            <a:off x="785813" y="5643563"/>
            <a:ext cx="47990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Степень многочлена стандартного вида</a:t>
            </a:r>
          </a:p>
        </p:txBody>
      </p:sp>
      <p:sp>
        <p:nvSpPr>
          <p:cNvPr id="10254" name="Прямоугольник 14"/>
          <p:cNvSpPr>
            <a:spLocks noChangeArrowheads="1"/>
          </p:cNvSpPr>
          <p:nvPr/>
        </p:nvSpPr>
        <p:spPr bwMode="auto">
          <a:xfrm>
            <a:off x="928688" y="6072188"/>
            <a:ext cx="6786562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/>
              <a:t>- наибольшая из степеней входящих в него одночленов.</a:t>
            </a:r>
          </a:p>
        </p:txBody>
      </p:sp>
      <p:sp>
        <p:nvSpPr>
          <p:cNvPr id="16" name="Овальная выноска 15"/>
          <p:cNvSpPr/>
          <p:nvPr/>
        </p:nvSpPr>
        <p:spPr>
          <a:xfrm>
            <a:off x="4500563" y="1785938"/>
            <a:ext cx="1285875" cy="928687"/>
          </a:xfrm>
          <a:prstGeom prst="wedgeEllipseCallout">
            <a:avLst>
              <a:gd name="adj1" fmla="val -27812"/>
              <a:gd name="adj2" fmla="val -97076"/>
            </a:avLst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200" dirty="0">
                <a:solidFill>
                  <a:schemeClr val="tx1"/>
                </a:solidFill>
              </a:rPr>
              <a:t>Одночлен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1400" dirty="0">
                <a:solidFill>
                  <a:schemeClr val="tx1"/>
                </a:solidFill>
              </a:rPr>
              <a:t>1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200" dirty="0">
                <a:solidFill>
                  <a:schemeClr val="tx1"/>
                </a:solidFill>
              </a:rPr>
              <a:t> степени 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1071563" y="6273800"/>
            <a:ext cx="31130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i="1"/>
              <a:t>3a</a:t>
            </a:r>
            <a:r>
              <a:rPr lang="en-US" sz="3200" i="1" baseline="30000"/>
              <a:t>3 </a:t>
            </a:r>
            <a:r>
              <a:rPr lang="en-US" sz="3200" i="1"/>
              <a:t>-2a</a:t>
            </a:r>
            <a:r>
              <a:rPr lang="en-US" sz="3200" i="1" baseline="30000"/>
              <a:t>2</a:t>
            </a:r>
            <a:r>
              <a:rPr lang="en-US" sz="3200" i="1"/>
              <a:t>- a – 97 </a:t>
            </a:r>
            <a:endParaRPr lang="ru-RU" sz="3200" b="1" i="1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357688" y="6488113"/>
            <a:ext cx="3286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- Многочлен 3 степени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6" grpId="0" animBg="1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Line 2"/>
          <p:cNvSpPr>
            <a:spLocks noChangeShapeType="1"/>
          </p:cNvSpPr>
          <p:nvPr/>
        </p:nvSpPr>
        <p:spPr bwMode="auto">
          <a:xfrm>
            <a:off x="75565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1267" name="Picture 3" descr="спирал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755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5867400" y="2852738"/>
            <a:ext cx="2952750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11269" name="Picture 5" descr="клет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0"/>
            <a:ext cx="8388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Text Box 19"/>
          <p:cNvSpPr txBox="1">
            <a:spLocks noChangeArrowheads="1"/>
          </p:cNvSpPr>
          <p:nvPr/>
        </p:nvSpPr>
        <p:spPr bwMode="auto">
          <a:xfrm rot="-5400000">
            <a:off x="-1908175" y="2232025"/>
            <a:ext cx="4830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  <a:latin typeface="Comic Sans MS" pitchFamily="66" charset="0"/>
              </a:rPr>
              <a:t>Учебник Алгебра 7, Ю.Н.Макарычев и др .</a:t>
            </a:r>
          </a:p>
        </p:txBody>
      </p:sp>
      <p:sp>
        <p:nvSpPr>
          <p:cNvPr id="30752" name="Text Box 32"/>
          <p:cNvSpPr txBox="1">
            <a:spLocks noChangeArrowheads="1"/>
          </p:cNvSpPr>
          <p:nvPr/>
        </p:nvSpPr>
        <p:spPr bwMode="auto">
          <a:xfrm>
            <a:off x="935038" y="260350"/>
            <a:ext cx="82089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00007E"/>
                </a:solidFill>
              </a:rPr>
              <a:t> </a:t>
            </a:r>
            <a:endParaRPr lang="ru-RU" sz="4400" b="1" i="1">
              <a:solidFill>
                <a:srgbClr val="00007E"/>
              </a:solidFill>
              <a:latin typeface="Comic Sans MS" pitchFamily="66" charset="0"/>
            </a:endParaRPr>
          </a:p>
        </p:txBody>
      </p:sp>
      <p:sp>
        <p:nvSpPr>
          <p:cNvPr id="11272" name="Rectangle 10"/>
          <p:cNvSpPr>
            <a:spLocks noChangeArrowheads="1"/>
          </p:cNvSpPr>
          <p:nvPr/>
        </p:nvSpPr>
        <p:spPr bwMode="auto">
          <a:xfrm>
            <a:off x="1000125" y="428625"/>
            <a:ext cx="8143875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3200">
                <a:ea typeface="Times New Roman" pitchFamily="18" charset="0"/>
                <a:cs typeface="Arial" charset="0"/>
              </a:rPr>
              <a:t>Найдите числовое значение многочленов</a:t>
            </a:r>
          </a:p>
          <a:p>
            <a:pPr eaLnBrk="0" hangingPunct="0"/>
            <a:r>
              <a:rPr lang="ru-RU" sz="3200">
                <a:ea typeface="Times New Roman" pitchFamily="18" charset="0"/>
                <a:cs typeface="Arial" charset="0"/>
              </a:rPr>
              <a:t> при </a:t>
            </a:r>
            <a:r>
              <a:rPr lang="ru-RU" sz="3200" i="1">
                <a:ea typeface="Times New Roman" pitchFamily="18" charset="0"/>
                <a:cs typeface="Arial" charset="0"/>
              </a:rPr>
              <a:t>а=2 и в=3.</a:t>
            </a:r>
          </a:p>
          <a:p>
            <a:pPr eaLnBrk="0" hangingPunct="0"/>
            <a:endParaRPr lang="ru-RU" sz="32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3600" b="1" i="1">
                <a:latin typeface="Times New Roman" pitchFamily="18" charset="0"/>
                <a:ea typeface="Times New Roman" pitchFamily="18" charset="0"/>
                <a:cs typeface="Arial" charset="0"/>
              </a:rPr>
              <a:t>1) 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16а</a:t>
            </a:r>
            <a:r>
              <a:rPr lang="ru-RU" sz="3600" i="1" baseline="30000">
                <a:latin typeface="Times New Roman" pitchFamily="18" charset="0"/>
                <a:ea typeface="Times New Roman" pitchFamily="18" charset="0"/>
                <a:cs typeface="Arial" charset="0"/>
              </a:rPr>
              <a:t>4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 </a:t>
            </a:r>
            <a:r>
              <a:rPr lang="ru-RU" sz="3600" i="1">
                <a:latin typeface="Calibri" pitchFamily="34" charset="0"/>
                <a:ea typeface="Times New Roman" pitchFamily="18" charset="0"/>
                <a:cs typeface="Arial" charset="0"/>
              </a:rPr>
              <a:t>–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 4а</a:t>
            </a:r>
            <a:r>
              <a:rPr lang="ru-RU" sz="3600" i="1" baseline="30000">
                <a:latin typeface="Times New Roman" pitchFamily="18" charset="0"/>
                <a:ea typeface="Times New Roman" pitchFamily="18" charset="0"/>
                <a:cs typeface="Arial" charset="0"/>
              </a:rPr>
              <a:t>2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в</a:t>
            </a:r>
            <a:r>
              <a:rPr lang="ru-RU" sz="3600" i="1" baseline="30000">
                <a:latin typeface="Times New Roman" pitchFamily="18" charset="0"/>
                <a:ea typeface="Times New Roman" pitchFamily="18" charset="0"/>
                <a:cs typeface="Arial" charset="0"/>
              </a:rPr>
              <a:t>2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 +15ав</a:t>
            </a:r>
            <a:r>
              <a:rPr lang="ru-RU" sz="3600" i="1" baseline="30000">
                <a:latin typeface="Times New Roman" pitchFamily="18" charset="0"/>
                <a:ea typeface="Times New Roman" pitchFamily="18" charset="0"/>
                <a:cs typeface="Arial" charset="0"/>
              </a:rPr>
              <a:t>3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 </a:t>
            </a:r>
            <a:r>
              <a:rPr lang="ru-RU" sz="3600" i="1">
                <a:latin typeface="Calibri" pitchFamily="34" charset="0"/>
                <a:ea typeface="Times New Roman" pitchFamily="18" charset="0"/>
                <a:cs typeface="Arial" charset="0"/>
              </a:rPr>
              <a:t>–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 в</a:t>
            </a:r>
            <a:r>
              <a:rPr lang="ru-RU" sz="3600" i="1" baseline="30000">
                <a:latin typeface="Times New Roman" pitchFamily="18" charset="0"/>
                <a:ea typeface="Times New Roman" pitchFamily="18" charset="0"/>
                <a:cs typeface="Arial" charset="0"/>
              </a:rPr>
              <a:t>3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;</a:t>
            </a:r>
          </a:p>
          <a:p>
            <a:pPr eaLnBrk="0" hangingPunct="0"/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2) 16аа</a:t>
            </a:r>
            <a:r>
              <a:rPr lang="ru-RU" sz="3600" i="1" baseline="30000">
                <a:latin typeface="Times New Roman" pitchFamily="18" charset="0"/>
                <a:ea typeface="Times New Roman" pitchFamily="18" charset="0"/>
                <a:cs typeface="Arial" charset="0"/>
              </a:rPr>
              <a:t>2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а </a:t>
            </a:r>
            <a:r>
              <a:rPr lang="ru-RU" sz="3600" i="1">
                <a:latin typeface="Calibri" pitchFamily="34" charset="0"/>
                <a:ea typeface="Times New Roman" pitchFamily="18" charset="0"/>
                <a:cs typeface="Arial" charset="0"/>
              </a:rPr>
              <a:t>–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 4авав + 3ав</a:t>
            </a:r>
            <a:r>
              <a:rPr lang="ru-RU" sz="3600" i="1" baseline="30000">
                <a:latin typeface="Times New Roman" pitchFamily="18" charset="0"/>
                <a:ea typeface="Times New Roman" pitchFamily="18" charset="0"/>
                <a:cs typeface="Arial" charset="0"/>
              </a:rPr>
              <a:t>.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 5вввв</a:t>
            </a:r>
            <a:r>
              <a:rPr lang="ru-RU" sz="3600" i="1" baseline="30000">
                <a:latin typeface="Times New Roman" pitchFamily="18" charset="0"/>
                <a:ea typeface="Times New Roman" pitchFamily="18" charset="0"/>
                <a:cs typeface="Arial" charset="0"/>
              </a:rPr>
              <a:t>2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;</a:t>
            </a:r>
            <a:endParaRPr lang="ru-RU" sz="36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3) 16а</a:t>
            </a:r>
            <a:r>
              <a:rPr lang="ru-RU" sz="3600" i="1" baseline="30000">
                <a:latin typeface="Times New Roman" pitchFamily="18" charset="0"/>
                <a:ea typeface="Times New Roman" pitchFamily="18" charset="0"/>
                <a:cs typeface="Arial" charset="0"/>
              </a:rPr>
              <a:t>4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 </a:t>
            </a:r>
            <a:r>
              <a:rPr lang="ru-RU" sz="3600" i="1">
                <a:latin typeface="Calibri" pitchFamily="34" charset="0"/>
                <a:ea typeface="Times New Roman" pitchFamily="18" charset="0"/>
                <a:cs typeface="Arial" charset="0"/>
              </a:rPr>
              <a:t>–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 2а</a:t>
            </a:r>
            <a:r>
              <a:rPr lang="ru-RU" sz="3600" i="1" baseline="30000">
                <a:latin typeface="Times New Roman" pitchFamily="18" charset="0"/>
                <a:ea typeface="Times New Roman" pitchFamily="18" charset="0"/>
                <a:cs typeface="Arial" charset="0"/>
              </a:rPr>
              <a:t>2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в</a:t>
            </a:r>
            <a:r>
              <a:rPr lang="ru-RU" sz="3600" i="1" baseline="30000">
                <a:latin typeface="Times New Roman" pitchFamily="18" charset="0"/>
                <a:ea typeface="Times New Roman" pitchFamily="18" charset="0"/>
                <a:cs typeface="Arial" charset="0"/>
              </a:rPr>
              <a:t>2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 + 14ав</a:t>
            </a:r>
            <a:r>
              <a:rPr lang="ru-RU" sz="3600" i="1" baseline="30000">
                <a:latin typeface="Times New Roman" pitchFamily="18" charset="0"/>
                <a:ea typeface="Times New Roman" pitchFamily="18" charset="0"/>
                <a:cs typeface="Arial" charset="0"/>
              </a:rPr>
              <a:t>3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 </a:t>
            </a:r>
            <a:r>
              <a:rPr lang="ru-RU" sz="3600" i="1">
                <a:latin typeface="Calibri" pitchFamily="34" charset="0"/>
                <a:ea typeface="Times New Roman" pitchFamily="18" charset="0"/>
                <a:cs typeface="Arial" charset="0"/>
              </a:rPr>
              <a:t>–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 2а</a:t>
            </a:r>
            <a:r>
              <a:rPr lang="ru-RU" sz="3600" i="1" baseline="30000">
                <a:latin typeface="Times New Roman" pitchFamily="18" charset="0"/>
                <a:ea typeface="Times New Roman" pitchFamily="18" charset="0"/>
                <a:cs typeface="Arial" charset="0"/>
              </a:rPr>
              <a:t>2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в</a:t>
            </a:r>
            <a:r>
              <a:rPr lang="ru-RU" sz="3600" i="1" baseline="30000">
                <a:latin typeface="Times New Roman" pitchFamily="18" charset="0"/>
                <a:ea typeface="Times New Roman" pitchFamily="18" charset="0"/>
                <a:cs typeface="Arial" charset="0"/>
              </a:rPr>
              <a:t>2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 </a:t>
            </a:r>
            <a:r>
              <a:rPr lang="ru-RU" sz="3600" i="1">
                <a:latin typeface="Calibri" pitchFamily="34" charset="0"/>
                <a:ea typeface="Times New Roman" pitchFamily="18" charset="0"/>
                <a:cs typeface="Arial" charset="0"/>
              </a:rPr>
              <a:t>–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 в</a:t>
            </a:r>
            <a:r>
              <a:rPr lang="ru-RU" sz="3600" i="1" baseline="30000">
                <a:latin typeface="Times New Roman" pitchFamily="18" charset="0"/>
                <a:ea typeface="Times New Roman" pitchFamily="18" charset="0"/>
                <a:cs typeface="Arial" charset="0"/>
              </a:rPr>
              <a:t>3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 + ав</a:t>
            </a:r>
            <a:r>
              <a:rPr lang="ru-RU" sz="3600" i="1" baseline="30000">
                <a:latin typeface="Times New Roman" pitchFamily="18" charset="0"/>
                <a:ea typeface="Times New Roman" pitchFamily="18" charset="0"/>
                <a:cs typeface="Arial" charset="0"/>
              </a:rPr>
              <a:t>3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;</a:t>
            </a:r>
            <a:endParaRPr lang="ru-RU" sz="36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4) а</a:t>
            </a:r>
            <a:r>
              <a:rPr lang="ru-RU" sz="3600" i="1" baseline="30000">
                <a:latin typeface="Times New Roman" pitchFamily="18" charset="0"/>
                <a:ea typeface="Times New Roman" pitchFamily="18" charset="0"/>
                <a:cs typeface="Arial" charset="0"/>
              </a:rPr>
              <a:t>3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 + а</a:t>
            </a:r>
            <a:r>
              <a:rPr lang="ru-RU" sz="3600" i="1" baseline="30000">
                <a:latin typeface="Times New Roman" pitchFamily="18" charset="0"/>
                <a:ea typeface="Times New Roman" pitchFamily="18" charset="0"/>
                <a:cs typeface="Arial" charset="0"/>
              </a:rPr>
              <a:t>2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в </a:t>
            </a:r>
            <a:r>
              <a:rPr lang="ru-RU" sz="3600" i="1">
                <a:latin typeface="Calibri" pitchFamily="34" charset="0"/>
                <a:ea typeface="Times New Roman" pitchFamily="18" charset="0"/>
                <a:cs typeface="Arial" charset="0"/>
              </a:rPr>
              <a:t>–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 4в</a:t>
            </a:r>
            <a:r>
              <a:rPr lang="ru-RU" sz="3600" i="1" baseline="30000">
                <a:latin typeface="Times New Roman" pitchFamily="18" charset="0"/>
                <a:ea typeface="Times New Roman" pitchFamily="18" charset="0"/>
                <a:cs typeface="Arial" charset="0"/>
              </a:rPr>
              <a:t>2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 </a:t>
            </a:r>
            <a:r>
              <a:rPr lang="ru-RU" sz="3600" i="1">
                <a:latin typeface="Calibri" pitchFamily="34" charset="0"/>
                <a:ea typeface="Times New Roman" pitchFamily="18" charset="0"/>
                <a:cs typeface="Arial" charset="0"/>
              </a:rPr>
              <a:t>–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 4а +3;</a:t>
            </a:r>
            <a:endParaRPr lang="ru-RU" sz="36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5) а</a:t>
            </a:r>
            <a:r>
              <a:rPr lang="ru-RU" sz="3600" i="1" baseline="30000">
                <a:latin typeface="Times New Roman" pitchFamily="18" charset="0"/>
                <a:ea typeface="Times New Roman" pitchFamily="18" charset="0"/>
                <a:cs typeface="Arial" charset="0"/>
              </a:rPr>
              <a:t>2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а + аав </a:t>
            </a:r>
            <a:r>
              <a:rPr lang="ru-RU" sz="3600" i="1">
                <a:latin typeface="Calibri" pitchFamily="34" charset="0"/>
                <a:ea typeface="Times New Roman" pitchFamily="18" charset="0"/>
                <a:cs typeface="Arial" charset="0"/>
              </a:rPr>
              <a:t>–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 2в2в </a:t>
            </a:r>
            <a:r>
              <a:rPr lang="ru-RU" sz="3600" i="1">
                <a:latin typeface="Calibri" pitchFamily="34" charset="0"/>
                <a:ea typeface="Times New Roman" pitchFamily="18" charset="0"/>
                <a:cs typeface="Arial" charset="0"/>
              </a:rPr>
              <a:t>–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 а </a:t>
            </a:r>
            <a:r>
              <a:rPr lang="ru-RU" sz="3600" i="1">
                <a:latin typeface="Calibri" pitchFamily="34" charset="0"/>
                <a:ea typeface="Times New Roman" pitchFamily="18" charset="0"/>
                <a:cs typeface="Arial" charset="0"/>
              </a:rPr>
              <a:t>–</a:t>
            </a:r>
            <a:r>
              <a:rPr lang="ru-RU" sz="3600" i="1">
                <a:latin typeface="Times New Roman" pitchFamily="18" charset="0"/>
                <a:ea typeface="Times New Roman" pitchFamily="18" charset="0"/>
                <a:cs typeface="Arial" charset="0"/>
              </a:rPr>
              <a:t> а - 2а +2 +1.</a:t>
            </a:r>
            <a:endParaRPr lang="ru-RU" sz="3600">
              <a:ea typeface="Times New Roman" pitchFamily="18" charset="0"/>
              <a:cs typeface="Arial" charset="0"/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572500" y="6500813"/>
            <a:ext cx="571500" cy="357187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2" grpId="0" autoUpdateAnimBg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1771</TotalTime>
  <Words>1279</Words>
  <Application>Microsoft Office PowerPoint</Application>
  <PresentationFormat>Экран (4:3)</PresentationFormat>
  <Paragraphs>284</Paragraphs>
  <Slides>16</Slides>
  <Notes>16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Оформление по умолчанию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слайды к уроку многочлен и его стандартный вид</dc:title>
  <dc:creator>Михалева Татьяна Борисовна</dc:creator>
  <cp:lastModifiedBy>Admin</cp:lastModifiedBy>
  <cp:revision>230</cp:revision>
  <dcterms:created xsi:type="dcterms:W3CDTF">2007-10-23T18:41:46Z</dcterms:created>
  <dcterms:modified xsi:type="dcterms:W3CDTF">2012-03-15T17:22:28Z</dcterms:modified>
</cp:coreProperties>
</file>