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  <p:sldMasterId id="2147483772" r:id="rId2"/>
  </p:sldMasterIdLst>
  <p:notesMasterIdLst>
    <p:notesMasterId r:id="rId31"/>
  </p:notesMasterIdLst>
  <p:sldIdLst>
    <p:sldId id="308" r:id="rId3"/>
    <p:sldId id="257" r:id="rId4"/>
    <p:sldId id="280" r:id="rId5"/>
    <p:sldId id="335" r:id="rId6"/>
    <p:sldId id="336" r:id="rId7"/>
    <p:sldId id="337" r:id="rId8"/>
    <p:sldId id="331" r:id="rId9"/>
    <p:sldId id="300" r:id="rId10"/>
    <p:sldId id="301" r:id="rId11"/>
    <p:sldId id="302" r:id="rId12"/>
    <p:sldId id="303" r:id="rId13"/>
    <p:sldId id="311" r:id="rId14"/>
    <p:sldId id="312" r:id="rId15"/>
    <p:sldId id="313" r:id="rId16"/>
    <p:sldId id="315" r:id="rId17"/>
    <p:sldId id="306" r:id="rId18"/>
    <p:sldId id="310" r:id="rId19"/>
    <p:sldId id="309" r:id="rId20"/>
    <p:sldId id="317" r:id="rId21"/>
    <p:sldId id="318" r:id="rId22"/>
    <p:sldId id="319" r:id="rId23"/>
    <p:sldId id="316" r:id="rId24"/>
    <p:sldId id="320" r:id="rId25"/>
    <p:sldId id="338" r:id="rId26"/>
    <p:sldId id="339" r:id="rId27"/>
    <p:sldId id="340" r:id="rId28"/>
    <p:sldId id="341" r:id="rId29"/>
    <p:sldId id="297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9014"/>
    <a:srgbClr val="FF0000"/>
    <a:srgbClr val="FF9900"/>
    <a:srgbClr val="FF33CC"/>
    <a:srgbClr val="7D488E"/>
    <a:srgbClr val="40E438"/>
    <a:srgbClr val="FFFF00"/>
    <a:srgbClr val="2988D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457" autoAdjust="0"/>
    <p:restoredTop sz="94660"/>
  </p:normalViewPr>
  <p:slideViewPr>
    <p:cSldViewPr>
      <p:cViewPr>
        <p:scale>
          <a:sx n="66" d="100"/>
          <a:sy n="66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07923C84-7773-4B0F-AB97-8629147B0B79}" type="datetimeFigureOut">
              <a:rPr lang="ru-RU"/>
              <a:pPr/>
              <a:t>12.12.2012</a:t>
            </a:fld>
            <a:endParaRPr lang="ru-RU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9EB5575B-B8C1-4519-A36A-5AE60BE9974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A630DC-65A8-46AF-BEC3-F0950E725105}" type="datetimeFigureOut">
              <a:rPr lang="ru-RU"/>
              <a:pPr/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E064FC-1B6A-4A2B-B0D2-8D876869BA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  <p:sndAc>
      <p:stSnd>
        <p:snd r:embed="rId1" name="camera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805291-3B04-40C7-A136-8299C3237CBD}" type="datetimeFigureOut">
              <a:rPr lang="ru-RU"/>
              <a:pPr/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442DA3-412B-4C48-ADC4-19592259C4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  <p:sndAc>
      <p:stSnd>
        <p:snd r:embed="rId1" name="camera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C1CEEE-6D12-4149-A263-57178DB326CE}" type="datetimeFigureOut">
              <a:rPr lang="ru-RU"/>
              <a:pPr/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EA3C4C-BBEE-4C40-909E-C9ED726BDF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  <p:sndAc>
      <p:stSnd>
        <p:snd r:embed="rId1" name="camera.wav" builtIn="1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106562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6563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50765C2-B6FA-4CE4-B6B1-B078827B11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AF6CD1-4D47-45ED-9347-DA46D0A552B7}" type="datetimeFigureOut">
              <a:rPr lang="ru-RU"/>
              <a:pPr/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EC1201-BAA2-4D3C-B75C-50C8F0C75D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  <p:sndAc>
      <p:stSnd>
        <p:snd r:embed="rId1" name="camera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9244A0-6BBA-4511-8051-3880E7933C17}" type="datetimeFigureOut">
              <a:rPr lang="ru-RU"/>
              <a:pPr/>
              <a:t>12.12.2012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EE8B57-09A2-4363-A745-72EF43DECC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  <p:sndAc>
      <p:stSnd>
        <p:snd r:embed="rId1" name="camera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23C16C-C888-4DC8-831B-2DC002C318B7}" type="datetimeFigureOut">
              <a:rPr lang="ru-RU"/>
              <a:pPr/>
              <a:t>12.12.2012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5F17E3-D588-4CE6-A54B-6A20EEFC24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  <p:sndAc>
      <p:stSnd>
        <p:snd r:embed="rId1" name="camera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CDE788-8F47-45AE-AB69-CBD3D9151F83}" type="datetimeFigureOut">
              <a:rPr lang="ru-RU"/>
              <a:pPr/>
              <a:t>12.12.2012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6016DD-30F2-43CC-A26B-9B25469F73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  <p:sndAc>
      <p:stSnd>
        <p:snd r:embed="rId1" name="camera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959657-EAB8-4B84-9DF8-FA08FED129A2}" type="datetimeFigureOut">
              <a:rPr lang="ru-RU"/>
              <a:pPr/>
              <a:t>12.12.2012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76C829-D754-49F6-A1D5-DB95DA9EE24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  <p:sndAc>
      <p:stSnd>
        <p:snd r:embed="rId1" name="camera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D3BD80-1233-4EAD-88B2-16393D7ADEBE}" type="datetimeFigureOut">
              <a:rPr lang="ru-RU"/>
              <a:pPr/>
              <a:t>12.12.2012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55A020-9E4C-4661-9FD2-1210E18CDE7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  <p:sndAc>
      <p:stSnd>
        <p:snd r:embed="rId1" name="camera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3A4663-2AFA-47FA-9602-EF33E57A21FA}" type="datetimeFigureOut">
              <a:rPr lang="ru-RU"/>
              <a:pPr/>
              <a:t>12.12.2012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E238CB-A612-477B-8FB2-CD9F952350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  <p:sndAc>
      <p:stSnd>
        <p:snd r:embed="rId1" name="camera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9F8D6D-6BDE-4895-A3EE-72D9D9ADC486}" type="datetimeFigureOut">
              <a:rPr lang="ru-RU"/>
              <a:pPr/>
              <a:t>12.12.2012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65B2AD-77BD-42AB-ABB2-318AA2DF41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zoom/>
    <p:sndAc>
      <p:stSnd>
        <p:snd r:embed="rId1" name="camera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20000">
              <a:srgbClr val="85C2FF"/>
            </a:gs>
            <a:gs pos="35000">
              <a:srgbClr val="C4D6EB"/>
            </a:gs>
            <a:gs pos="50000">
              <a:srgbClr val="FFEBFA"/>
            </a:gs>
            <a:gs pos="65000">
              <a:srgbClr val="C4D6EB"/>
            </a:gs>
            <a:gs pos="80001">
              <a:srgbClr val="85C2FF"/>
            </a:gs>
            <a:gs pos="100000">
              <a:srgbClr val="5E9E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fld id="{870CBAEC-03BE-4D5E-915A-1B0ABDAE7C43}" type="datetimeFigureOut">
              <a:rPr lang="ru-RU"/>
              <a:pPr/>
              <a:t>12.12.2012</a:t>
            </a:fld>
            <a:endParaRPr lang="ru-RU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F676BF5F-CAB6-4443-AEE7-20CE416EEE6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 spd="slow">
    <p:zoom/>
    <p:sndAc>
      <p:stSnd>
        <p:snd r:embed="rId13" name="camera.wav" builtIn="1"/>
      </p:stSnd>
    </p:sndAc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3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5540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6" name="Rectangle 6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7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8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B528FABB-D0B4-406C-AA56-163BE59A69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3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76;&#1083;&#1103;%20&#1085;&#1077;&#1076;&#1077;&#1083;&#1080;%20&#1084;&#1072;&#1090;&#1077;&#1084;&#1072;&#1090;&#1080;&#1082;&#1080;\&#1077;&#1096;&#1077;\1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slide" Target="slide3.xml"/><Relationship Id="rId5" Type="http://schemas.openxmlformats.org/officeDocument/2006/relationships/image" Target="../media/image23.jpeg"/><Relationship Id="rId10" Type="http://schemas.openxmlformats.org/officeDocument/2006/relationships/image" Target="../media/image28.gif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slide" Target="slide3.xml"/><Relationship Id="rId4" Type="http://schemas.openxmlformats.org/officeDocument/2006/relationships/image" Target="../media/image30.png"/><Relationship Id="rId9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slide" Target="slide3.xml"/><Relationship Id="rId4" Type="http://schemas.openxmlformats.org/officeDocument/2006/relationships/package" Target="../embeddings/______Microsoft_Office_PowerPoint1.sld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package" Target="../embeddings/______Microsoft_Office_PowerPoint2.sldx"/><Relationship Id="rId4" Type="http://schemas.openxmlformats.org/officeDocument/2006/relationships/slide" Target="slide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4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oleObject" Target="../embeddings/oleObject1.bin"/><Relationship Id="rId4" Type="http://schemas.openxmlformats.org/officeDocument/2006/relationships/audio" Target="../media/audio2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gif"/><Relationship Id="rId4" Type="http://schemas.openxmlformats.org/officeDocument/2006/relationships/image" Target="../media/image44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13" Type="http://schemas.openxmlformats.org/officeDocument/2006/relationships/slide" Target="slide9.xml"/><Relationship Id="rId18" Type="http://schemas.openxmlformats.org/officeDocument/2006/relationships/slide" Target="slide15.xml"/><Relationship Id="rId26" Type="http://schemas.openxmlformats.org/officeDocument/2006/relationships/slide" Target="slide26.xml"/><Relationship Id="rId3" Type="http://schemas.openxmlformats.org/officeDocument/2006/relationships/image" Target="../media/image5.gif"/><Relationship Id="rId21" Type="http://schemas.openxmlformats.org/officeDocument/2006/relationships/slide" Target="slide21.xml"/><Relationship Id="rId7" Type="http://schemas.openxmlformats.org/officeDocument/2006/relationships/slide" Target="slide6.xml"/><Relationship Id="rId12" Type="http://schemas.openxmlformats.org/officeDocument/2006/relationships/slide" Target="slide8.xml"/><Relationship Id="rId17" Type="http://schemas.openxmlformats.org/officeDocument/2006/relationships/slide" Target="slide13.xml"/><Relationship Id="rId25" Type="http://schemas.openxmlformats.org/officeDocument/2006/relationships/slide" Target="slide27.xml"/><Relationship Id="rId2" Type="http://schemas.openxmlformats.org/officeDocument/2006/relationships/slide" Target="slide28.xml"/><Relationship Id="rId16" Type="http://schemas.openxmlformats.org/officeDocument/2006/relationships/slide" Target="slide12.xml"/><Relationship Id="rId20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7.xml"/><Relationship Id="rId24" Type="http://schemas.openxmlformats.org/officeDocument/2006/relationships/slide" Target="slide20.xml"/><Relationship Id="rId5" Type="http://schemas.openxmlformats.org/officeDocument/2006/relationships/slide" Target="slide5.xml"/><Relationship Id="rId15" Type="http://schemas.openxmlformats.org/officeDocument/2006/relationships/slide" Target="slide11.xml"/><Relationship Id="rId23" Type="http://schemas.openxmlformats.org/officeDocument/2006/relationships/slide" Target="slide19.xml"/><Relationship Id="rId10" Type="http://schemas.openxmlformats.org/officeDocument/2006/relationships/slide" Target="slide18.xml"/><Relationship Id="rId19" Type="http://schemas.openxmlformats.org/officeDocument/2006/relationships/slide" Target="slide14.xml"/><Relationship Id="rId4" Type="http://schemas.openxmlformats.org/officeDocument/2006/relationships/slide" Target="slide4.xml"/><Relationship Id="rId9" Type="http://schemas.openxmlformats.org/officeDocument/2006/relationships/slide" Target="slide16.xml"/><Relationship Id="rId14" Type="http://schemas.openxmlformats.org/officeDocument/2006/relationships/slide" Target="slide10.xml"/><Relationship Id="rId22" Type="http://schemas.openxmlformats.org/officeDocument/2006/relationships/slide" Target="slide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komputer.net.ua/img/g/e3514e84240e1c6d079de76309b2fb12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ainfo.com/photos/big/65092_1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blog.pk.kiev.ua/img/articles_img/1/e/2/769852_762713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28794" y="5429264"/>
            <a:ext cx="52863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Михалева Т.Б. Учитель математики МКОУ «Усть-Калманская </a:t>
            </a:r>
            <a:r>
              <a:rPr lang="ru-RU" dirty="0" err="1" smtClean="0"/>
              <a:t>оош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  <p:transition spd="slow">
    <p:zoom/>
    <p:sndAc>
      <p:stSnd>
        <p:snd r:embed="rId3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2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6" name="Picture 17" descr="http://pixelbrush.ru/uploads/posts/2009-03/1238530273_188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214438"/>
            <a:ext cx="4929188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7" name="WordArt 5"/>
          <p:cNvSpPr>
            <a:spLocks noChangeArrowheads="1" noChangeShapeType="1" noTextEdit="1"/>
          </p:cNvSpPr>
          <p:nvPr/>
        </p:nvSpPr>
        <p:spPr bwMode="auto">
          <a:xfrm rot="5400000">
            <a:off x="372268" y="716757"/>
            <a:ext cx="874713" cy="53975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Bookman Old Style"/>
              </a:rPr>
              <a:t>,</a:t>
            </a:r>
          </a:p>
        </p:txBody>
      </p:sp>
      <p:sp>
        <p:nvSpPr>
          <p:cNvPr id="79878" name="WordArt 6"/>
          <p:cNvSpPr>
            <a:spLocks noChangeArrowheads="1" noChangeShapeType="1" noTextEdit="1"/>
          </p:cNvSpPr>
          <p:nvPr/>
        </p:nvSpPr>
        <p:spPr bwMode="auto">
          <a:xfrm rot="5400000">
            <a:off x="1028700" y="708025"/>
            <a:ext cx="857250" cy="53975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Bookman Old Style"/>
              </a:rPr>
              <a:t>,</a:t>
            </a:r>
          </a:p>
        </p:txBody>
      </p:sp>
      <p:sp>
        <p:nvSpPr>
          <p:cNvPr id="79879" name="WordArt 7"/>
          <p:cNvSpPr>
            <a:spLocks noChangeArrowheads="1" noChangeShapeType="1" noTextEdit="1"/>
          </p:cNvSpPr>
          <p:nvPr/>
        </p:nvSpPr>
        <p:spPr bwMode="auto">
          <a:xfrm rot="5400000">
            <a:off x="1604963" y="708025"/>
            <a:ext cx="857250" cy="53975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Bookman Old Style"/>
              </a:rPr>
              <a:t>,</a:t>
            </a:r>
          </a:p>
        </p:txBody>
      </p:sp>
      <p:sp>
        <p:nvSpPr>
          <p:cNvPr id="79880" name="WordArt 5"/>
          <p:cNvSpPr>
            <a:spLocks noChangeArrowheads="1" noChangeShapeType="1" noTextEdit="1"/>
          </p:cNvSpPr>
          <p:nvPr/>
        </p:nvSpPr>
        <p:spPr bwMode="auto">
          <a:xfrm rot="5400000">
            <a:off x="4044157" y="788194"/>
            <a:ext cx="874712" cy="53975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Bookman Old Style"/>
              </a:rPr>
              <a:t>,</a:t>
            </a:r>
          </a:p>
        </p:txBody>
      </p:sp>
      <p:sp>
        <p:nvSpPr>
          <p:cNvPr id="79881" name="WordArt 6"/>
          <p:cNvSpPr>
            <a:spLocks noChangeArrowheads="1" noChangeShapeType="1" noTextEdit="1"/>
          </p:cNvSpPr>
          <p:nvPr/>
        </p:nvSpPr>
        <p:spPr bwMode="auto">
          <a:xfrm rot="5400000">
            <a:off x="5056188" y="2944813"/>
            <a:ext cx="857250" cy="53975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Bookman Old Style"/>
              </a:rPr>
              <a:t>,</a:t>
            </a:r>
          </a:p>
        </p:txBody>
      </p:sp>
      <p:sp>
        <p:nvSpPr>
          <p:cNvPr id="79882" name="WordArt 7"/>
          <p:cNvSpPr>
            <a:spLocks noChangeArrowheads="1" noChangeShapeType="1" noTextEdit="1"/>
          </p:cNvSpPr>
          <p:nvPr/>
        </p:nvSpPr>
        <p:spPr bwMode="auto">
          <a:xfrm rot="5400000">
            <a:off x="5632450" y="2944813"/>
            <a:ext cx="857250" cy="53975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Bookman Old Style"/>
              </a:rPr>
              <a:t>,</a:t>
            </a:r>
          </a:p>
        </p:txBody>
      </p:sp>
      <p:pic>
        <p:nvPicPr>
          <p:cNvPr id="79883" name="Picture 15" descr="http://www.perfect-mebel.ru/upload/iblock/0b8/0b8a5e718dfcd2d8d6520cd4eb10dff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5" y="3214688"/>
            <a:ext cx="3786188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84" name="Text Box 12"/>
          <p:cNvSpPr txBox="1">
            <a:spLocks noChangeArrowheads="1"/>
          </p:cNvSpPr>
          <p:nvPr/>
        </p:nvSpPr>
        <p:spPr bwMode="auto">
          <a:xfrm>
            <a:off x="6011863" y="333375"/>
            <a:ext cx="28082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>
                <a:latin typeface="Comic Sans MS" pitchFamily="66" charset="0"/>
              </a:rPr>
              <a:t>Ребус</a:t>
            </a:r>
          </a:p>
        </p:txBody>
      </p:sp>
      <p:sp>
        <p:nvSpPr>
          <p:cNvPr id="79885" name="WordArt 6"/>
          <p:cNvSpPr>
            <a:spLocks noChangeArrowheads="1" noChangeShapeType="1" noTextEdit="1"/>
          </p:cNvSpPr>
          <p:nvPr/>
        </p:nvSpPr>
        <p:spPr bwMode="auto">
          <a:xfrm rot="5400000">
            <a:off x="5056188" y="2944813"/>
            <a:ext cx="857250" cy="53975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Bookman Old Style"/>
              </a:rPr>
              <a:t>,</a:t>
            </a:r>
          </a:p>
        </p:txBody>
      </p:sp>
      <p:sp>
        <p:nvSpPr>
          <p:cNvPr id="79886" name="WordArt 7"/>
          <p:cNvSpPr>
            <a:spLocks noChangeArrowheads="1" noChangeShapeType="1" noTextEdit="1"/>
          </p:cNvSpPr>
          <p:nvPr/>
        </p:nvSpPr>
        <p:spPr bwMode="auto">
          <a:xfrm rot="5400000">
            <a:off x="5632450" y="2944813"/>
            <a:ext cx="857250" cy="53975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Bookman Old Style"/>
              </a:rPr>
              <a:t>,</a:t>
            </a:r>
          </a:p>
        </p:txBody>
      </p:sp>
      <p:sp>
        <p:nvSpPr>
          <p:cNvPr id="15372" name="WordArt 12"/>
          <p:cNvSpPr>
            <a:spLocks noChangeArrowheads="1" noChangeShapeType="1" noTextEdit="1"/>
          </p:cNvSpPr>
          <p:nvPr/>
        </p:nvSpPr>
        <p:spPr bwMode="auto">
          <a:xfrm>
            <a:off x="357188" y="3286125"/>
            <a:ext cx="72072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Р</a:t>
            </a:r>
          </a:p>
        </p:txBody>
      </p:sp>
      <p:sp>
        <p:nvSpPr>
          <p:cNvPr id="15373" name="WordArt 13"/>
          <p:cNvSpPr>
            <a:spLocks noChangeArrowheads="1" noChangeShapeType="1" noTextEdit="1"/>
          </p:cNvSpPr>
          <p:nvPr/>
        </p:nvSpPr>
        <p:spPr bwMode="auto">
          <a:xfrm>
            <a:off x="1214438" y="3214688"/>
            <a:ext cx="72072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А</a:t>
            </a:r>
          </a:p>
        </p:txBody>
      </p:sp>
      <p:sp>
        <p:nvSpPr>
          <p:cNvPr id="15374" name="WordArt 14"/>
          <p:cNvSpPr>
            <a:spLocks noChangeArrowheads="1" noChangeShapeType="1" noTextEdit="1"/>
          </p:cNvSpPr>
          <p:nvPr/>
        </p:nvSpPr>
        <p:spPr bwMode="auto">
          <a:xfrm>
            <a:off x="2143125" y="3214688"/>
            <a:ext cx="72072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Д</a:t>
            </a:r>
          </a:p>
        </p:txBody>
      </p:sp>
      <p:sp>
        <p:nvSpPr>
          <p:cNvPr id="15375" name="WordArt 15"/>
          <p:cNvSpPr>
            <a:spLocks noChangeArrowheads="1" noChangeShapeType="1" noTextEdit="1"/>
          </p:cNvSpPr>
          <p:nvPr/>
        </p:nvSpPr>
        <p:spPr bwMode="auto">
          <a:xfrm>
            <a:off x="3000375" y="3286125"/>
            <a:ext cx="72072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У</a:t>
            </a:r>
          </a:p>
        </p:txBody>
      </p:sp>
      <p:sp>
        <p:nvSpPr>
          <p:cNvPr id="15377" name="WordArt 17"/>
          <p:cNvSpPr>
            <a:spLocks noChangeArrowheads="1" noChangeShapeType="1" noTextEdit="1"/>
          </p:cNvSpPr>
          <p:nvPr/>
        </p:nvSpPr>
        <p:spPr bwMode="auto">
          <a:xfrm>
            <a:off x="3857625" y="3286125"/>
            <a:ext cx="72072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Г</a:t>
            </a:r>
          </a:p>
        </p:txBody>
      </p:sp>
      <p:sp>
        <p:nvSpPr>
          <p:cNvPr id="15378" name="WordArt 18"/>
          <p:cNvSpPr>
            <a:spLocks noChangeArrowheads="1" noChangeShapeType="1" noTextEdit="1"/>
          </p:cNvSpPr>
          <p:nvPr/>
        </p:nvSpPr>
        <p:spPr bwMode="auto">
          <a:xfrm>
            <a:off x="4572000" y="3214688"/>
            <a:ext cx="75565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А</a:t>
            </a:r>
          </a:p>
        </p:txBody>
      </p:sp>
      <p:sp>
        <p:nvSpPr>
          <p:cNvPr id="15383" name="WordArt 23"/>
          <p:cNvSpPr>
            <a:spLocks noChangeArrowheads="1" noChangeShapeType="1" noTextEdit="1"/>
          </p:cNvSpPr>
          <p:nvPr/>
        </p:nvSpPr>
        <p:spPr bwMode="auto">
          <a:xfrm>
            <a:off x="5651500" y="2852738"/>
            <a:ext cx="75565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С</a:t>
            </a:r>
          </a:p>
        </p:txBody>
      </p:sp>
      <p:sp>
        <p:nvSpPr>
          <p:cNvPr id="15384" name="WordArt 24"/>
          <p:cNvSpPr>
            <a:spLocks noChangeArrowheads="1" noChangeShapeType="1" noTextEdit="1"/>
          </p:cNvSpPr>
          <p:nvPr/>
        </p:nvSpPr>
        <p:spPr bwMode="auto">
          <a:xfrm>
            <a:off x="6429375" y="2857500"/>
            <a:ext cx="72072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Т</a:t>
            </a:r>
          </a:p>
        </p:txBody>
      </p:sp>
      <p:sp>
        <p:nvSpPr>
          <p:cNvPr id="15385" name="WordArt 25"/>
          <p:cNvSpPr>
            <a:spLocks noChangeArrowheads="1" noChangeShapeType="1" noTextEdit="1"/>
          </p:cNvSpPr>
          <p:nvPr/>
        </p:nvSpPr>
        <p:spPr bwMode="auto">
          <a:xfrm>
            <a:off x="7143750" y="2786063"/>
            <a:ext cx="72072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О</a:t>
            </a:r>
          </a:p>
        </p:txBody>
      </p:sp>
      <p:sp>
        <p:nvSpPr>
          <p:cNvPr id="15386" name="WordArt 26"/>
          <p:cNvSpPr>
            <a:spLocks noChangeArrowheads="1" noChangeShapeType="1" noTextEdit="1"/>
          </p:cNvSpPr>
          <p:nvPr/>
        </p:nvSpPr>
        <p:spPr bwMode="auto">
          <a:xfrm>
            <a:off x="7929563" y="2786063"/>
            <a:ext cx="72072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Л</a:t>
            </a:r>
          </a:p>
        </p:txBody>
      </p:sp>
      <p:grpSp>
        <p:nvGrpSpPr>
          <p:cNvPr id="79897" name="Group 2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168" y="176"/>
            <a:chExt cx="5408" cy="3928"/>
          </a:xfrm>
        </p:grpSpPr>
        <p:sp>
          <p:nvSpPr>
            <p:cNvPr id="79898" name="Freeform 26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9899" name="Freeform 27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9900" name="Freeform 28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9901" name="Freeform 29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9902" name="Freeform 30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9903" name="Freeform 31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9904" name="Freeform 32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9905" name="Freeform 33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3" name="AutoShape 2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770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xit" presetSubtype="3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" presetClass="exit" presetSubtype="3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2" grpId="0" animBg="1"/>
      <p:bldP spid="15372" grpId="1" animBg="1"/>
      <p:bldP spid="15373" grpId="0" animBg="1"/>
      <p:bldP spid="15373" grpId="1" animBg="1"/>
      <p:bldP spid="15374" grpId="0" animBg="1"/>
      <p:bldP spid="15374" grpId="1" animBg="1"/>
      <p:bldP spid="15375" grpId="0" animBg="1"/>
      <p:bldP spid="15377" grpId="0" animBg="1"/>
      <p:bldP spid="15378" grpId="0" animBg="1"/>
      <p:bldP spid="15378" grpId="1" animBg="1"/>
      <p:bldP spid="15383" grpId="0" animBg="1"/>
      <p:bldP spid="15383" grpId="1" animBg="1"/>
      <p:bldP spid="15384" grpId="0" animBg="1"/>
      <p:bldP spid="15384" grpId="1" animBg="1"/>
      <p:bldP spid="15385" grpId="0" animBg="1"/>
      <p:bldP spid="1538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WordArt 4"/>
          <p:cNvSpPr>
            <a:spLocks noChangeArrowheads="1" noChangeShapeType="1" noTextEdit="1"/>
          </p:cNvSpPr>
          <p:nvPr/>
        </p:nvSpPr>
        <p:spPr bwMode="auto">
          <a:xfrm rot="5400000">
            <a:off x="3036888" y="1508125"/>
            <a:ext cx="857250" cy="52387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Bookman Old Style"/>
              </a:rPr>
              <a:t>,</a:t>
            </a:r>
          </a:p>
        </p:txBody>
      </p:sp>
      <p:sp>
        <p:nvSpPr>
          <p:cNvPr id="80901" name="WordArt 5"/>
          <p:cNvSpPr>
            <a:spLocks noChangeArrowheads="1" noChangeShapeType="1" noTextEdit="1"/>
          </p:cNvSpPr>
          <p:nvPr/>
        </p:nvSpPr>
        <p:spPr bwMode="auto">
          <a:xfrm rot="5400000">
            <a:off x="6761957" y="1381919"/>
            <a:ext cx="874712" cy="53975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Bookman Old Style"/>
              </a:rPr>
              <a:t>,</a:t>
            </a:r>
          </a:p>
        </p:txBody>
      </p:sp>
      <p:sp>
        <p:nvSpPr>
          <p:cNvPr id="80902" name="WordArt 6"/>
          <p:cNvSpPr>
            <a:spLocks noChangeArrowheads="1" noChangeShapeType="1" noTextEdit="1"/>
          </p:cNvSpPr>
          <p:nvPr/>
        </p:nvSpPr>
        <p:spPr bwMode="auto">
          <a:xfrm rot="5400000">
            <a:off x="7413625" y="1373188"/>
            <a:ext cx="857250" cy="53975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Bookman Old Style"/>
              </a:rPr>
              <a:t>,</a:t>
            </a:r>
          </a:p>
        </p:txBody>
      </p:sp>
      <p:sp>
        <p:nvSpPr>
          <p:cNvPr id="80903" name="WordArt 7"/>
          <p:cNvSpPr>
            <a:spLocks noChangeArrowheads="1" noChangeShapeType="1" noTextEdit="1"/>
          </p:cNvSpPr>
          <p:nvPr/>
        </p:nvSpPr>
        <p:spPr bwMode="auto">
          <a:xfrm rot="5400000">
            <a:off x="7985125" y="1373188"/>
            <a:ext cx="857250" cy="53975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Bookman Old Style"/>
              </a:rPr>
              <a:t>,</a:t>
            </a:r>
          </a:p>
        </p:txBody>
      </p:sp>
      <p:pic>
        <p:nvPicPr>
          <p:cNvPr id="80904" name="Picture 13" descr="http://ladyfi.files.wordpress.com/2008/08/yellow_onion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1428750"/>
            <a:ext cx="36576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5" name="Picture 14" descr="http://www.book-tennis.com/reservetennis_files/ph01035u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725" y="2652713"/>
            <a:ext cx="2735263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6" name="Text Box 10"/>
          <p:cNvSpPr txBox="1">
            <a:spLocks noChangeArrowheads="1"/>
          </p:cNvSpPr>
          <p:nvPr/>
        </p:nvSpPr>
        <p:spPr bwMode="auto">
          <a:xfrm>
            <a:off x="250825" y="188913"/>
            <a:ext cx="28082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>
                <a:latin typeface="Comic Sans MS" pitchFamily="66" charset="0"/>
              </a:rPr>
              <a:t>Ребус</a:t>
            </a:r>
          </a:p>
        </p:txBody>
      </p:sp>
      <p:sp>
        <p:nvSpPr>
          <p:cNvPr id="13321" name="WordArt 9"/>
          <p:cNvSpPr>
            <a:spLocks noChangeArrowheads="1" noChangeShapeType="1" noTextEdit="1"/>
          </p:cNvSpPr>
          <p:nvPr/>
        </p:nvSpPr>
        <p:spPr bwMode="auto">
          <a:xfrm>
            <a:off x="395288" y="2852738"/>
            <a:ext cx="1079500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Л</a:t>
            </a:r>
          </a:p>
        </p:txBody>
      </p:sp>
      <p:sp>
        <p:nvSpPr>
          <p:cNvPr id="13322" name="WordArt 10"/>
          <p:cNvSpPr>
            <a:spLocks noChangeArrowheads="1" noChangeShapeType="1" noTextEdit="1"/>
          </p:cNvSpPr>
          <p:nvPr/>
        </p:nvSpPr>
        <p:spPr bwMode="auto">
          <a:xfrm>
            <a:off x="1476375" y="2852738"/>
            <a:ext cx="115252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У</a:t>
            </a:r>
          </a:p>
        </p:txBody>
      </p:sp>
      <p:sp>
        <p:nvSpPr>
          <p:cNvPr id="13323" name="WordArt 11"/>
          <p:cNvSpPr>
            <a:spLocks noChangeArrowheads="1" noChangeShapeType="1" noTextEdit="1"/>
          </p:cNvSpPr>
          <p:nvPr/>
        </p:nvSpPr>
        <p:spPr bwMode="auto">
          <a:xfrm>
            <a:off x="2700338" y="2852738"/>
            <a:ext cx="1016000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К</a:t>
            </a:r>
          </a:p>
        </p:txBody>
      </p:sp>
      <p:sp>
        <p:nvSpPr>
          <p:cNvPr id="13325" name="WordArt 13"/>
          <p:cNvSpPr>
            <a:spLocks noChangeArrowheads="1" noChangeShapeType="1" noTextEdit="1"/>
          </p:cNvSpPr>
          <p:nvPr/>
        </p:nvSpPr>
        <p:spPr bwMode="auto">
          <a:xfrm>
            <a:off x="4067175" y="2852738"/>
            <a:ext cx="1016000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Ч</a:t>
            </a:r>
          </a:p>
        </p:txBody>
      </p:sp>
      <p:sp>
        <p:nvSpPr>
          <p:cNvPr id="13326" name="WordArt 14"/>
          <p:cNvSpPr>
            <a:spLocks noChangeArrowheads="1" noChangeShapeType="1" noTextEdit="1"/>
          </p:cNvSpPr>
          <p:nvPr/>
        </p:nvSpPr>
        <p:spPr bwMode="auto">
          <a:xfrm>
            <a:off x="5364163" y="2852738"/>
            <a:ext cx="1016000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А</a:t>
            </a:r>
          </a:p>
        </p:txBody>
      </p:sp>
      <p:sp>
        <p:nvSpPr>
          <p:cNvPr id="13327" name="WordArt 15"/>
          <p:cNvSpPr>
            <a:spLocks noChangeArrowheads="1" noChangeShapeType="1" noTextEdit="1"/>
          </p:cNvSpPr>
          <p:nvPr/>
        </p:nvSpPr>
        <p:spPr bwMode="auto">
          <a:xfrm>
            <a:off x="6516688" y="2852738"/>
            <a:ext cx="1016000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С</a:t>
            </a:r>
          </a:p>
        </p:txBody>
      </p:sp>
      <p:sp>
        <p:nvSpPr>
          <p:cNvPr id="13328" name="WordArt 16"/>
          <p:cNvSpPr>
            <a:spLocks noChangeArrowheads="1" noChangeShapeType="1" noTextEdit="1"/>
          </p:cNvSpPr>
          <p:nvPr/>
        </p:nvSpPr>
        <p:spPr bwMode="auto">
          <a:xfrm>
            <a:off x="7740650" y="2852738"/>
            <a:ext cx="1016000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Ы</a:t>
            </a:r>
          </a:p>
        </p:txBody>
      </p:sp>
      <p:grpSp>
        <p:nvGrpSpPr>
          <p:cNvPr id="80914" name="Group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168" y="176"/>
            <a:chExt cx="5408" cy="3928"/>
          </a:xfrm>
        </p:grpSpPr>
        <p:sp>
          <p:nvSpPr>
            <p:cNvPr id="80915" name="Freeform 19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0916" name="Freeform 20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0917" name="Freeform 21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0918" name="Freeform 22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0919" name="Freeform 23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0920" name="Freeform 24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0921" name="Freeform 25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0922" name="Freeform 26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" name="AutoShape 2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770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xit" presetSubtype="3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xit" presetSubtype="3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xit" presetSubtype="3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xit" presetSubtype="3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animBg="1"/>
      <p:bldP spid="13322" grpId="0" animBg="1"/>
      <p:bldP spid="13323" grpId="0" animBg="1"/>
      <p:bldP spid="13323" grpId="1" animBg="1"/>
      <p:bldP spid="13325" grpId="0" animBg="1"/>
      <p:bldP spid="13326" grpId="0" animBg="1"/>
      <p:bldP spid="13326" grpId="1" animBg="1"/>
      <p:bldP spid="13327" grpId="0" animBg="1"/>
      <p:bldP spid="13327" grpId="1" animBg="1"/>
      <p:bldP spid="13328" grpId="0" animBg="1"/>
      <p:bldP spid="1332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435975" cy="1143000"/>
          </a:xfrm>
        </p:spPr>
        <p:txBody>
          <a:bodyPr/>
          <a:lstStyle/>
          <a:p>
            <a:pPr eaLnBrk="1" hangingPunct="1"/>
            <a:r>
              <a:rPr lang="ru-RU" sz="3600" smtClean="0"/>
              <a:t>Петух, стоя на одной ноге, весит 5 кг. Сколько он весит, стоя на двух ногах?</a:t>
            </a:r>
          </a:p>
        </p:txBody>
      </p:sp>
      <p:pic>
        <p:nvPicPr>
          <p:cNvPr id="5" name="Picture 3" descr="petux05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557338"/>
            <a:ext cx="5040312" cy="488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2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770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Сколько яиц можно съесть натощак?</a:t>
            </a:r>
          </a:p>
        </p:txBody>
      </p:sp>
      <p:pic>
        <p:nvPicPr>
          <p:cNvPr id="5" name="Picture 6" descr="поедание яи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1371600"/>
            <a:ext cx="7416800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2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770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 руках 10 пальцев. Сколько пальцев на 10 руках?</a:t>
            </a:r>
          </a:p>
        </p:txBody>
      </p:sp>
      <p:pic>
        <p:nvPicPr>
          <p:cNvPr id="5" name="Picture 3" descr="52156211_1260255475_ruk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1628775"/>
            <a:ext cx="374650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2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770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smtClean="0"/>
              <a:t>Когда сутки короче: </a:t>
            </a:r>
            <a:br>
              <a:rPr lang="ru-RU" sz="3600" smtClean="0"/>
            </a:br>
            <a:r>
              <a:rPr lang="ru-RU" sz="3600" smtClean="0"/>
              <a:t>зимой или летом?</a:t>
            </a:r>
          </a:p>
        </p:txBody>
      </p:sp>
      <p:pic>
        <p:nvPicPr>
          <p:cNvPr id="5" name="Picture 3" descr="зима и лет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1484313"/>
            <a:ext cx="6697662" cy="502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2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770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09519" y="2901946"/>
            <a:ext cx="1000132" cy="1071570"/>
          </a:xfrm>
          <a:prstGeom prst="rect">
            <a:avLst/>
          </a:prstGeom>
          <a:solidFill>
            <a:srgbClr val="FEE6FB"/>
          </a:solidFill>
          <a:ln>
            <a:solidFill>
              <a:srgbClr val="FCBCF3"/>
            </a:solidFill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</a:p>
        </p:txBody>
      </p:sp>
      <p:pic>
        <p:nvPicPr>
          <p:cNvPr id="83972" name="Picture 3" descr="http://gloubiweb.free.fr/clipartsA8/nature137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15063"/>
            <a:ext cx="91440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Вертикальный свиток 32"/>
          <p:cNvSpPr/>
          <p:nvPr/>
        </p:nvSpPr>
        <p:spPr>
          <a:xfrm>
            <a:off x="7308850" y="1357313"/>
            <a:ext cx="1835150" cy="3357562"/>
          </a:xfrm>
          <a:prstGeom prst="verticalScroll">
            <a:avLst/>
          </a:prstGeom>
          <a:solidFill>
            <a:srgbClr val="FEE6FB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НАЙДИ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ИМЕНА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УЧЕНЫХ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ПЛИТАХ</a:t>
            </a:r>
          </a:p>
        </p:txBody>
      </p:sp>
      <p:sp>
        <p:nvSpPr>
          <p:cNvPr id="2" name="Круглая лента лицом вниз 1"/>
          <p:cNvSpPr/>
          <p:nvPr/>
        </p:nvSpPr>
        <p:spPr>
          <a:xfrm>
            <a:off x="5000625" y="0"/>
            <a:ext cx="3357563" cy="1071563"/>
          </a:xfrm>
          <a:prstGeom prst="ellipseRibbon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САД  АКАДЕМ</a:t>
            </a:r>
          </a:p>
        </p:txBody>
      </p:sp>
      <p:pic>
        <p:nvPicPr>
          <p:cNvPr id="83975" name="Picture 7" descr="http://gloubiweb.free.fr/clipartsA8/nature12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10550" y="0"/>
            <a:ext cx="9334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00298" y="500042"/>
            <a:ext cx="1071570" cy="1071570"/>
          </a:xfrm>
          <a:prstGeom prst="rect">
            <a:avLst/>
          </a:prstGeom>
          <a:solidFill>
            <a:srgbClr val="FEE6FB"/>
          </a:solidFill>
          <a:ln>
            <a:solidFill>
              <a:srgbClr val="FCBCF3"/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flat" dir="tl">
              <a:rot lat="0" lon="0" rev="66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86182" y="500042"/>
            <a:ext cx="1143008" cy="1071570"/>
          </a:xfrm>
          <a:prstGeom prst="rect">
            <a:avLst/>
          </a:prstGeom>
          <a:solidFill>
            <a:srgbClr val="FEE6FB"/>
          </a:solidFill>
          <a:ln>
            <a:solidFill>
              <a:srgbClr val="FCBCF3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l">
              <a:rot lat="0" lon="0" rev="66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1714488"/>
            <a:ext cx="1071570" cy="1000132"/>
          </a:xfrm>
          <a:prstGeom prst="rect">
            <a:avLst/>
          </a:prstGeom>
          <a:solidFill>
            <a:srgbClr val="FEE6FB"/>
          </a:solidFill>
          <a:ln>
            <a:solidFill>
              <a:srgbClr val="FCBCF3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flat" dir="tl">
              <a:rot lat="0" lon="0" rev="66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00298" y="1714488"/>
            <a:ext cx="1143008" cy="1000132"/>
          </a:xfrm>
          <a:prstGeom prst="rect">
            <a:avLst/>
          </a:prstGeom>
          <a:solidFill>
            <a:srgbClr val="FEE6FB"/>
          </a:solidFill>
          <a:ln>
            <a:solidFill>
              <a:srgbClr val="FCBCF3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flat" dir="tl">
              <a:rot lat="0" lon="0" rev="66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1714488"/>
            <a:ext cx="1071570" cy="1000132"/>
          </a:xfrm>
          <a:prstGeom prst="rect">
            <a:avLst/>
          </a:prstGeom>
          <a:solidFill>
            <a:srgbClr val="FEE6FB"/>
          </a:solidFill>
          <a:ln>
            <a:solidFill>
              <a:srgbClr val="FCBCF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72066" y="1714488"/>
            <a:ext cx="1071570" cy="1000132"/>
          </a:xfrm>
          <a:prstGeom prst="rect">
            <a:avLst/>
          </a:prstGeom>
          <a:solidFill>
            <a:srgbClr val="FEE6FB"/>
          </a:solidFill>
          <a:ln>
            <a:solidFill>
              <a:srgbClr val="FCBCF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85852" y="2857496"/>
            <a:ext cx="1000132" cy="1071570"/>
          </a:xfrm>
          <a:prstGeom prst="rect">
            <a:avLst/>
          </a:prstGeom>
          <a:solidFill>
            <a:srgbClr val="FEE6FB"/>
          </a:solidFill>
          <a:ln>
            <a:solidFill>
              <a:srgbClr val="FCBCF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28860" y="2857496"/>
            <a:ext cx="1143008" cy="1071570"/>
          </a:xfrm>
          <a:prstGeom prst="rect">
            <a:avLst/>
          </a:prstGeom>
          <a:solidFill>
            <a:srgbClr val="FEE6FB"/>
          </a:solidFill>
          <a:ln>
            <a:solidFill>
              <a:srgbClr val="FCBCF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786182" y="2857496"/>
            <a:ext cx="1071570" cy="1071570"/>
          </a:xfrm>
          <a:prstGeom prst="rect">
            <a:avLst/>
          </a:prstGeom>
          <a:solidFill>
            <a:srgbClr val="FEE6FB"/>
          </a:solidFill>
          <a:ln>
            <a:solidFill>
              <a:srgbClr val="FCBCF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72066" y="2857496"/>
            <a:ext cx="1071570" cy="1071570"/>
          </a:xfrm>
          <a:prstGeom prst="rect">
            <a:avLst/>
          </a:prstGeom>
          <a:solidFill>
            <a:srgbClr val="FEE6FB"/>
          </a:solidFill>
          <a:ln>
            <a:solidFill>
              <a:srgbClr val="FCBCF3"/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286512" y="2857496"/>
            <a:ext cx="1071570" cy="1071570"/>
          </a:xfrm>
          <a:prstGeom prst="rect">
            <a:avLst/>
          </a:prstGeom>
          <a:solidFill>
            <a:srgbClr val="FEE6FB"/>
          </a:solidFill>
          <a:ln>
            <a:solidFill>
              <a:srgbClr val="FCBCF3"/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42844" y="4071942"/>
            <a:ext cx="1071570" cy="1071570"/>
          </a:xfrm>
          <a:prstGeom prst="rect">
            <a:avLst/>
          </a:prstGeom>
          <a:solidFill>
            <a:srgbClr val="FEE6FB"/>
          </a:solidFill>
          <a:ln>
            <a:solidFill>
              <a:srgbClr val="FCBCF3"/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85852" y="4071942"/>
            <a:ext cx="1071570" cy="1071570"/>
          </a:xfrm>
          <a:prstGeom prst="rect">
            <a:avLst/>
          </a:prstGeom>
          <a:solidFill>
            <a:srgbClr val="FEE6FB"/>
          </a:solidFill>
          <a:ln>
            <a:solidFill>
              <a:srgbClr val="FCBCF3"/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428860" y="4071942"/>
            <a:ext cx="1143008" cy="1071570"/>
          </a:xfrm>
          <a:prstGeom prst="rect">
            <a:avLst/>
          </a:prstGeom>
          <a:solidFill>
            <a:srgbClr val="FEE6FB"/>
          </a:solidFill>
          <a:ln>
            <a:solidFill>
              <a:srgbClr val="FCBCF3"/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072066" y="4071942"/>
            <a:ext cx="1143008" cy="1071570"/>
          </a:xfrm>
          <a:prstGeom prst="rect">
            <a:avLst/>
          </a:prstGeom>
          <a:solidFill>
            <a:srgbClr val="FEE6FB"/>
          </a:solidFill>
          <a:ln>
            <a:solidFill>
              <a:srgbClr val="FCBCF3"/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357950" y="4071942"/>
            <a:ext cx="1000132" cy="1071570"/>
          </a:xfrm>
          <a:prstGeom prst="rect">
            <a:avLst/>
          </a:prstGeom>
          <a:solidFill>
            <a:srgbClr val="FEE6FB"/>
          </a:solidFill>
          <a:ln>
            <a:solidFill>
              <a:srgbClr val="FCBCF3"/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25" name="Полилиния 24"/>
          <p:cNvSpPr/>
          <p:nvPr/>
        </p:nvSpPr>
        <p:spPr>
          <a:xfrm>
            <a:off x="4241800" y="671513"/>
            <a:ext cx="2897188" cy="4143375"/>
          </a:xfrm>
          <a:custGeom>
            <a:avLst/>
            <a:gdLst>
              <a:gd name="connsiteX0" fmla="*/ 121186 w 2897436"/>
              <a:gd name="connsiteY0" fmla="*/ 0 h 4142342"/>
              <a:gd name="connsiteX1" fmla="*/ 66101 w 2897436"/>
              <a:gd name="connsiteY1" fmla="*/ 88135 h 4142342"/>
              <a:gd name="connsiteX2" fmla="*/ 55084 w 2897436"/>
              <a:gd name="connsiteY2" fmla="*/ 132202 h 4142342"/>
              <a:gd name="connsiteX3" fmla="*/ 33051 w 2897436"/>
              <a:gd name="connsiteY3" fmla="*/ 165253 h 4142342"/>
              <a:gd name="connsiteX4" fmla="*/ 11017 w 2897436"/>
              <a:gd name="connsiteY4" fmla="*/ 242371 h 4142342"/>
              <a:gd name="connsiteX5" fmla="*/ 0 w 2897436"/>
              <a:gd name="connsiteY5" fmla="*/ 275422 h 4142342"/>
              <a:gd name="connsiteX6" fmla="*/ 55084 w 2897436"/>
              <a:gd name="connsiteY6" fmla="*/ 154236 h 4142342"/>
              <a:gd name="connsiteX7" fmla="*/ 77118 w 2897436"/>
              <a:gd name="connsiteY7" fmla="*/ 121185 h 4142342"/>
              <a:gd name="connsiteX8" fmla="*/ 143219 w 2897436"/>
              <a:gd name="connsiteY8" fmla="*/ 55084 h 4142342"/>
              <a:gd name="connsiteX9" fmla="*/ 110169 w 2897436"/>
              <a:gd name="connsiteY9" fmla="*/ 77118 h 4142342"/>
              <a:gd name="connsiteX10" fmla="*/ 99152 w 2897436"/>
              <a:gd name="connsiteY10" fmla="*/ 110169 h 4142342"/>
              <a:gd name="connsiteX11" fmla="*/ 77118 w 2897436"/>
              <a:gd name="connsiteY11" fmla="*/ 154236 h 4142342"/>
              <a:gd name="connsiteX12" fmla="*/ 66101 w 2897436"/>
              <a:gd name="connsiteY12" fmla="*/ 209320 h 4142342"/>
              <a:gd name="connsiteX13" fmla="*/ 55084 w 2897436"/>
              <a:gd name="connsiteY13" fmla="*/ 2787267 h 4142342"/>
              <a:gd name="connsiteX14" fmla="*/ 88135 w 2897436"/>
              <a:gd name="connsiteY14" fmla="*/ 2831335 h 4142342"/>
              <a:gd name="connsiteX15" fmla="*/ 121186 w 2897436"/>
              <a:gd name="connsiteY15" fmla="*/ 2864385 h 4142342"/>
              <a:gd name="connsiteX16" fmla="*/ 407624 w 2897436"/>
              <a:gd name="connsiteY16" fmla="*/ 2897436 h 4142342"/>
              <a:gd name="connsiteX17" fmla="*/ 561860 w 2897436"/>
              <a:gd name="connsiteY17" fmla="*/ 2919470 h 4142342"/>
              <a:gd name="connsiteX18" fmla="*/ 694063 w 2897436"/>
              <a:gd name="connsiteY18" fmla="*/ 2930487 h 4142342"/>
              <a:gd name="connsiteX19" fmla="*/ 804231 w 2897436"/>
              <a:gd name="connsiteY19" fmla="*/ 2941504 h 4142342"/>
              <a:gd name="connsiteX20" fmla="*/ 881349 w 2897436"/>
              <a:gd name="connsiteY20" fmla="*/ 2952520 h 4142342"/>
              <a:gd name="connsiteX21" fmla="*/ 1134737 w 2897436"/>
              <a:gd name="connsiteY21" fmla="*/ 2963537 h 4142342"/>
              <a:gd name="connsiteX22" fmla="*/ 1299990 w 2897436"/>
              <a:gd name="connsiteY22" fmla="*/ 2985571 h 4142342"/>
              <a:gd name="connsiteX23" fmla="*/ 2897436 w 2897436"/>
              <a:gd name="connsiteY23" fmla="*/ 2974554 h 4142342"/>
              <a:gd name="connsiteX24" fmla="*/ 2897436 w 2897436"/>
              <a:gd name="connsiteY24" fmla="*/ 4076241 h 4142342"/>
              <a:gd name="connsiteX25" fmla="*/ 2853369 w 2897436"/>
              <a:gd name="connsiteY25" fmla="*/ 4087258 h 4142342"/>
              <a:gd name="connsiteX26" fmla="*/ 2798284 w 2897436"/>
              <a:gd name="connsiteY26" fmla="*/ 4120308 h 4142342"/>
              <a:gd name="connsiteX27" fmla="*/ 2677099 w 2897436"/>
              <a:gd name="connsiteY27" fmla="*/ 4131325 h 4142342"/>
              <a:gd name="connsiteX28" fmla="*/ 2644048 w 2897436"/>
              <a:gd name="connsiteY28" fmla="*/ 4142342 h 4142342"/>
              <a:gd name="connsiteX29" fmla="*/ 2599981 w 2897436"/>
              <a:gd name="connsiteY29" fmla="*/ 4131325 h 4142342"/>
              <a:gd name="connsiteX30" fmla="*/ 2533879 w 2897436"/>
              <a:gd name="connsiteY30" fmla="*/ 4120308 h 4142342"/>
              <a:gd name="connsiteX31" fmla="*/ 2478795 w 2897436"/>
              <a:gd name="connsiteY31" fmla="*/ 4109291 h 4142342"/>
              <a:gd name="connsiteX32" fmla="*/ 2115239 w 2897436"/>
              <a:gd name="connsiteY32" fmla="*/ 4087258 h 4142342"/>
              <a:gd name="connsiteX33" fmla="*/ 2005070 w 2897436"/>
              <a:gd name="connsiteY33" fmla="*/ 4087258 h 4142342"/>
              <a:gd name="connsiteX34" fmla="*/ 1454226 w 2897436"/>
              <a:gd name="connsiteY34" fmla="*/ 4076241 h 4142342"/>
              <a:gd name="connsiteX35" fmla="*/ 1355075 w 2897436"/>
              <a:gd name="connsiteY35" fmla="*/ 4065224 h 4142342"/>
              <a:gd name="connsiteX36" fmla="*/ 1244906 w 2897436"/>
              <a:gd name="connsiteY36" fmla="*/ 4043190 h 4142342"/>
              <a:gd name="connsiteX37" fmla="*/ 1090670 w 2897436"/>
              <a:gd name="connsiteY37" fmla="*/ 4021157 h 4142342"/>
              <a:gd name="connsiteX38" fmla="*/ 1046602 w 2897436"/>
              <a:gd name="connsiteY38" fmla="*/ 4010140 h 4142342"/>
              <a:gd name="connsiteX39" fmla="*/ 1046602 w 2897436"/>
              <a:gd name="connsiteY39" fmla="*/ 4010140 h 4142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897436" h="4142342">
                <a:moveTo>
                  <a:pt x="121186" y="0"/>
                </a:moveTo>
                <a:cubicBezTo>
                  <a:pt x="95188" y="34664"/>
                  <a:pt x="81224" y="47806"/>
                  <a:pt x="66101" y="88135"/>
                </a:cubicBezTo>
                <a:cubicBezTo>
                  <a:pt x="60785" y="102312"/>
                  <a:pt x="61048" y="118285"/>
                  <a:pt x="55084" y="132202"/>
                </a:cubicBezTo>
                <a:cubicBezTo>
                  <a:pt x="49868" y="144372"/>
                  <a:pt x="38972" y="153410"/>
                  <a:pt x="33051" y="165253"/>
                </a:cubicBezTo>
                <a:cubicBezTo>
                  <a:pt x="24246" y="182863"/>
                  <a:pt x="15724" y="225898"/>
                  <a:pt x="11017" y="242371"/>
                </a:cubicBezTo>
                <a:cubicBezTo>
                  <a:pt x="7827" y="253537"/>
                  <a:pt x="0" y="287035"/>
                  <a:pt x="0" y="275422"/>
                </a:cubicBezTo>
                <a:cubicBezTo>
                  <a:pt x="0" y="218686"/>
                  <a:pt x="23555" y="201530"/>
                  <a:pt x="55084" y="154236"/>
                </a:cubicBezTo>
                <a:cubicBezTo>
                  <a:pt x="62429" y="143219"/>
                  <a:pt x="67755" y="130548"/>
                  <a:pt x="77118" y="121185"/>
                </a:cubicBezTo>
                <a:cubicBezTo>
                  <a:pt x="99152" y="99151"/>
                  <a:pt x="169146" y="37799"/>
                  <a:pt x="143219" y="55084"/>
                </a:cubicBezTo>
                <a:lnTo>
                  <a:pt x="110169" y="77118"/>
                </a:lnTo>
                <a:cubicBezTo>
                  <a:pt x="106497" y="88135"/>
                  <a:pt x="103727" y="99495"/>
                  <a:pt x="99152" y="110169"/>
                </a:cubicBezTo>
                <a:cubicBezTo>
                  <a:pt x="92683" y="125264"/>
                  <a:pt x="82311" y="138656"/>
                  <a:pt x="77118" y="154236"/>
                </a:cubicBezTo>
                <a:cubicBezTo>
                  <a:pt x="71197" y="172000"/>
                  <a:pt x="69773" y="190959"/>
                  <a:pt x="66101" y="209320"/>
                </a:cubicBezTo>
                <a:cubicBezTo>
                  <a:pt x="54585" y="2581618"/>
                  <a:pt x="55084" y="1722294"/>
                  <a:pt x="55084" y="2787267"/>
                </a:cubicBezTo>
                <a:cubicBezTo>
                  <a:pt x="66101" y="2801956"/>
                  <a:pt x="76185" y="2817394"/>
                  <a:pt x="88135" y="2831335"/>
                </a:cubicBezTo>
                <a:cubicBezTo>
                  <a:pt x="98275" y="2843164"/>
                  <a:pt x="108508" y="2855329"/>
                  <a:pt x="121186" y="2864385"/>
                </a:cubicBezTo>
                <a:cubicBezTo>
                  <a:pt x="200297" y="2920892"/>
                  <a:pt x="332488" y="2894021"/>
                  <a:pt x="407624" y="2897436"/>
                </a:cubicBezTo>
                <a:cubicBezTo>
                  <a:pt x="459036" y="2904781"/>
                  <a:pt x="510268" y="2913517"/>
                  <a:pt x="561860" y="2919470"/>
                </a:cubicBezTo>
                <a:cubicBezTo>
                  <a:pt x="605789" y="2924539"/>
                  <a:pt x="650024" y="2926483"/>
                  <a:pt x="694063" y="2930487"/>
                </a:cubicBezTo>
                <a:lnTo>
                  <a:pt x="804231" y="2941504"/>
                </a:lnTo>
                <a:cubicBezTo>
                  <a:pt x="830020" y="2944538"/>
                  <a:pt x="855440" y="2950793"/>
                  <a:pt x="881349" y="2952520"/>
                </a:cubicBezTo>
                <a:cubicBezTo>
                  <a:pt x="965704" y="2958143"/>
                  <a:pt x="1050274" y="2959865"/>
                  <a:pt x="1134737" y="2963537"/>
                </a:cubicBezTo>
                <a:cubicBezTo>
                  <a:pt x="1153754" y="2966254"/>
                  <a:pt x="1285752" y="2985571"/>
                  <a:pt x="1299990" y="2985571"/>
                </a:cubicBezTo>
                <a:lnTo>
                  <a:pt x="2897436" y="2974554"/>
                </a:lnTo>
                <a:lnTo>
                  <a:pt x="2897436" y="4076241"/>
                </a:lnTo>
                <a:cubicBezTo>
                  <a:pt x="2882747" y="4079913"/>
                  <a:pt x="2867205" y="4081109"/>
                  <a:pt x="2853369" y="4087258"/>
                </a:cubicBezTo>
                <a:cubicBezTo>
                  <a:pt x="2833801" y="4095955"/>
                  <a:pt x="2819058" y="4115115"/>
                  <a:pt x="2798284" y="4120308"/>
                </a:cubicBezTo>
                <a:cubicBezTo>
                  <a:pt x="2758933" y="4130146"/>
                  <a:pt x="2717494" y="4127653"/>
                  <a:pt x="2677099" y="4131325"/>
                </a:cubicBezTo>
                <a:cubicBezTo>
                  <a:pt x="2666082" y="4134997"/>
                  <a:pt x="2655661" y="4142342"/>
                  <a:pt x="2644048" y="4142342"/>
                </a:cubicBezTo>
                <a:cubicBezTo>
                  <a:pt x="2628907" y="4142342"/>
                  <a:pt x="2614828" y="4134294"/>
                  <a:pt x="2599981" y="4131325"/>
                </a:cubicBezTo>
                <a:cubicBezTo>
                  <a:pt x="2578077" y="4126944"/>
                  <a:pt x="2555857" y="4124304"/>
                  <a:pt x="2533879" y="4120308"/>
                </a:cubicBezTo>
                <a:cubicBezTo>
                  <a:pt x="2515456" y="4116958"/>
                  <a:pt x="2497462" y="4110765"/>
                  <a:pt x="2478795" y="4109291"/>
                </a:cubicBezTo>
                <a:cubicBezTo>
                  <a:pt x="2357764" y="4099736"/>
                  <a:pt x="2236424" y="4094602"/>
                  <a:pt x="2115239" y="4087258"/>
                </a:cubicBezTo>
                <a:cubicBezTo>
                  <a:pt x="2040569" y="4062368"/>
                  <a:pt x="2131662" y="4087258"/>
                  <a:pt x="2005070" y="4087258"/>
                </a:cubicBezTo>
                <a:cubicBezTo>
                  <a:pt x="1821419" y="4087258"/>
                  <a:pt x="1637841" y="4079913"/>
                  <a:pt x="1454226" y="4076241"/>
                </a:cubicBezTo>
                <a:cubicBezTo>
                  <a:pt x="1421176" y="4072569"/>
                  <a:pt x="1387922" y="4070410"/>
                  <a:pt x="1355075" y="4065224"/>
                </a:cubicBezTo>
                <a:cubicBezTo>
                  <a:pt x="1318083" y="4059383"/>
                  <a:pt x="1281715" y="4050092"/>
                  <a:pt x="1244906" y="4043190"/>
                </a:cubicBezTo>
                <a:cubicBezTo>
                  <a:pt x="1181363" y="4031275"/>
                  <a:pt x="1158872" y="4029682"/>
                  <a:pt x="1090670" y="4021157"/>
                </a:cubicBezTo>
                <a:cubicBezTo>
                  <a:pt x="1054135" y="4008979"/>
                  <a:pt x="1069232" y="4010140"/>
                  <a:pt x="1046602" y="4010140"/>
                </a:cubicBezTo>
                <a:lnTo>
                  <a:pt x="1046602" y="4010140"/>
                </a:lnTo>
              </a:path>
            </a:pathLst>
          </a:custGeom>
          <a:ln w="57150">
            <a:solidFill>
              <a:srgbClr val="66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558800" y="647700"/>
            <a:ext cx="2473325" cy="3957638"/>
          </a:xfrm>
          <a:custGeom>
            <a:avLst/>
            <a:gdLst>
              <a:gd name="connsiteX0" fmla="*/ 2449308 w 2473067"/>
              <a:gd name="connsiteY0" fmla="*/ 13458 h 3957497"/>
              <a:gd name="connsiteX1" fmla="*/ 2449308 w 2473067"/>
              <a:gd name="connsiteY1" fmla="*/ 101593 h 3957497"/>
              <a:gd name="connsiteX2" fmla="*/ 2460325 w 2473067"/>
              <a:gd name="connsiteY2" fmla="*/ 1456668 h 3957497"/>
              <a:gd name="connsiteX3" fmla="*/ 2471342 w 2473067"/>
              <a:gd name="connsiteY3" fmla="*/ 1555819 h 3957497"/>
              <a:gd name="connsiteX4" fmla="*/ 2471342 w 2473067"/>
              <a:gd name="connsiteY4" fmla="*/ 1643954 h 3957497"/>
              <a:gd name="connsiteX5" fmla="*/ 2350156 w 2473067"/>
              <a:gd name="connsiteY5" fmla="*/ 1654971 h 3957497"/>
              <a:gd name="connsiteX6" fmla="*/ 2295072 w 2473067"/>
              <a:gd name="connsiteY6" fmla="*/ 1677005 h 3957497"/>
              <a:gd name="connsiteX7" fmla="*/ 2251004 w 2473067"/>
              <a:gd name="connsiteY7" fmla="*/ 1699039 h 3957497"/>
              <a:gd name="connsiteX8" fmla="*/ 1083216 w 2473067"/>
              <a:gd name="connsiteY8" fmla="*/ 1699039 h 3957497"/>
              <a:gd name="connsiteX9" fmla="*/ 1083216 w 2473067"/>
              <a:gd name="connsiteY9" fmla="*/ 2139713 h 3957497"/>
              <a:gd name="connsiteX10" fmla="*/ 1083216 w 2473067"/>
              <a:gd name="connsiteY10" fmla="*/ 3021063 h 3957497"/>
              <a:gd name="connsiteX11" fmla="*/ 1061183 w 2473067"/>
              <a:gd name="connsiteY11" fmla="*/ 2988012 h 3957497"/>
              <a:gd name="connsiteX12" fmla="*/ 1017115 w 2473067"/>
              <a:gd name="connsiteY12" fmla="*/ 2976995 h 3957497"/>
              <a:gd name="connsiteX13" fmla="*/ 984064 w 2473067"/>
              <a:gd name="connsiteY13" fmla="*/ 2965979 h 3957497"/>
              <a:gd name="connsiteX14" fmla="*/ 47631 w 2473067"/>
              <a:gd name="connsiteY14" fmla="*/ 2932928 h 3957497"/>
              <a:gd name="connsiteX15" fmla="*/ 3563 w 2473067"/>
              <a:gd name="connsiteY15" fmla="*/ 2910894 h 3957497"/>
              <a:gd name="connsiteX16" fmla="*/ 14580 w 2473067"/>
              <a:gd name="connsiteY16" fmla="*/ 3318518 h 3957497"/>
              <a:gd name="connsiteX17" fmla="*/ 36614 w 2473067"/>
              <a:gd name="connsiteY17" fmla="*/ 3549873 h 3957497"/>
              <a:gd name="connsiteX18" fmla="*/ 58648 w 2473067"/>
              <a:gd name="connsiteY18" fmla="*/ 3803260 h 3957497"/>
              <a:gd name="connsiteX19" fmla="*/ 47631 w 2473067"/>
              <a:gd name="connsiteY19" fmla="*/ 3957497 h 3957497"/>
              <a:gd name="connsiteX20" fmla="*/ 47631 w 2473067"/>
              <a:gd name="connsiteY20" fmla="*/ 3946480 h 3957497"/>
              <a:gd name="connsiteX0" fmla="*/ 2449308 w 2473067"/>
              <a:gd name="connsiteY0" fmla="*/ 13458 h 3957497"/>
              <a:gd name="connsiteX1" fmla="*/ 2449308 w 2473067"/>
              <a:gd name="connsiteY1" fmla="*/ 101593 h 3957497"/>
              <a:gd name="connsiteX2" fmla="*/ 2460325 w 2473067"/>
              <a:gd name="connsiteY2" fmla="*/ 1456668 h 3957497"/>
              <a:gd name="connsiteX3" fmla="*/ 2471342 w 2473067"/>
              <a:gd name="connsiteY3" fmla="*/ 1555819 h 3957497"/>
              <a:gd name="connsiteX4" fmla="*/ 2471342 w 2473067"/>
              <a:gd name="connsiteY4" fmla="*/ 1643954 h 3957497"/>
              <a:gd name="connsiteX5" fmla="*/ 2350156 w 2473067"/>
              <a:gd name="connsiteY5" fmla="*/ 1654971 h 3957497"/>
              <a:gd name="connsiteX6" fmla="*/ 2295072 w 2473067"/>
              <a:gd name="connsiteY6" fmla="*/ 1677005 h 3957497"/>
              <a:gd name="connsiteX7" fmla="*/ 2251004 w 2473067"/>
              <a:gd name="connsiteY7" fmla="*/ 1699039 h 3957497"/>
              <a:gd name="connsiteX8" fmla="*/ 1083216 w 2473067"/>
              <a:gd name="connsiteY8" fmla="*/ 1699039 h 3957497"/>
              <a:gd name="connsiteX9" fmla="*/ 1083216 w 2473067"/>
              <a:gd name="connsiteY9" fmla="*/ 2139713 h 3957497"/>
              <a:gd name="connsiteX10" fmla="*/ 1083216 w 2473067"/>
              <a:gd name="connsiteY10" fmla="*/ 3021063 h 3957497"/>
              <a:gd name="connsiteX11" fmla="*/ 1061183 w 2473067"/>
              <a:gd name="connsiteY11" fmla="*/ 2988012 h 3957497"/>
              <a:gd name="connsiteX12" fmla="*/ 1017115 w 2473067"/>
              <a:gd name="connsiteY12" fmla="*/ 2976995 h 3957497"/>
              <a:gd name="connsiteX13" fmla="*/ 984064 w 2473067"/>
              <a:gd name="connsiteY13" fmla="*/ 2965979 h 3957497"/>
              <a:gd name="connsiteX14" fmla="*/ 47631 w 2473067"/>
              <a:gd name="connsiteY14" fmla="*/ 2932928 h 3957497"/>
              <a:gd name="connsiteX15" fmla="*/ 3563 w 2473067"/>
              <a:gd name="connsiteY15" fmla="*/ 2910894 h 3957497"/>
              <a:gd name="connsiteX16" fmla="*/ 14580 w 2473067"/>
              <a:gd name="connsiteY16" fmla="*/ 3318518 h 3957497"/>
              <a:gd name="connsiteX17" fmla="*/ 36614 w 2473067"/>
              <a:gd name="connsiteY17" fmla="*/ 3549873 h 3957497"/>
              <a:gd name="connsiteX18" fmla="*/ 58648 w 2473067"/>
              <a:gd name="connsiteY18" fmla="*/ 3803260 h 3957497"/>
              <a:gd name="connsiteX19" fmla="*/ 47631 w 2473067"/>
              <a:gd name="connsiteY19" fmla="*/ 3957497 h 3957497"/>
              <a:gd name="connsiteX20" fmla="*/ 47631 w 2473067"/>
              <a:gd name="connsiteY20" fmla="*/ 3946480 h 3957497"/>
              <a:gd name="connsiteX0" fmla="*/ 2449308 w 2473067"/>
              <a:gd name="connsiteY0" fmla="*/ 13458 h 3957497"/>
              <a:gd name="connsiteX1" fmla="*/ 2449308 w 2473067"/>
              <a:gd name="connsiteY1" fmla="*/ 101593 h 3957497"/>
              <a:gd name="connsiteX2" fmla="*/ 2460325 w 2473067"/>
              <a:gd name="connsiteY2" fmla="*/ 1456668 h 3957497"/>
              <a:gd name="connsiteX3" fmla="*/ 2471342 w 2473067"/>
              <a:gd name="connsiteY3" fmla="*/ 1555819 h 3957497"/>
              <a:gd name="connsiteX4" fmla="*/ 2471342 w 2473067"/>
              <a:gd name="connsiteY4" fmla="*/ 1643954 h 3957497"/>
              <a:gd name="connsiteX5" fmla="*/ 2350156 w 2473067"/>
              <a:gd name="connsiteY5" fmla="*/ 1654971 h 3957497"/>
              <a:gd name="connsiteX6" fmla="*/ 2295072 w 2473067"/>
              <a:gd name="connsiteY6" fmla="*/ 1677005 h 3957497"/>
              <a:gd name="connsiteX7" fmla="*/ 2251004 w 2473067"/>
              <a:gd name="connsiteY7" fmla="*/ 1699039 h 3957497"/>
              <a:gd name="connsiteX8" fmla="*/ 1083216 w 2473067"/>
              <a:gd name="connsiteY8" fmla="*/ 1699039 h 3957497"/>
              <a:gd name="connsiteX9" fmla="*/ 1083216 w 2473067"/>
              <a:gd name="connsiteY9" fmla="*/ 2139713 h 3957497"/>
              <a:gd name="connsiteX10" fmla="*/ 1083216 w 2473067"/>
              <a:gd name="connsiteY10" fmla="*/ 3021063 h 3957497"/>
              <a:gd name="connsiteX11" fmla="*/ 1061183 w 2473067"/>
              <a:gd name="connsiteY11" fmla="*/ 2988012 h 3957497"/>
              <a:gd name="connsiteX12" fmla="*/ 1017115 w 2473067"/>
              <a:gd name="connsiteY12" fmla="*/ 2976995 h 3957497"/>
              <a:gd name="connsiteX13" fmla="*/ 984064 w 2473067"/>
              <a:gd name="connsiteY13" fmla="*/ 2965979 h 3957497"/>
              <a:gd name="connsiteX14" fmla="*/ 47631 w 2473067"/>
              <a:gd name="connsiteY14" fmla="*/ 2932928 h 3957497"/>
              <a:gd name="connsiteX15" fmla="*/ 3563 w 2473067"/>
              <a:gd name="connsiteY15" fmla="*/ 2910894 h 3957497"/>
              <a:gd name="connsiteX16" fmla="*/ 14580 w 2473067"/>
              <a:gd name="connsiteY16" fmla="*/ 3318518 h 3957497"/>
              <a:gd name="connsiteX17" fmla="*/ 36614 w 2473067"/>
              <a:gd name="connsiteY17" fmla="*/ 3549873 h 3957497"/>
              <a:gd name="connsiteX18" fmla="*/ 58648 w 2473067"/>
              <a:gd name="connsiteY18" fmla="*/ 3803260 h 3957497"/>
              <a:gd name="connsiteX19" fmla="*/ 47631 w 2473067"/>
              <a:gd name="connsiteY19" fmla="*/ 3957497 h 3957497"/>
              <a:gd name="connsiteX20" fmla="*/ 47631 w 2473067"/>
              <a:gd name="connsiteY20" fmla="*/ 3946480 h 3957497"/>
              <a:gd name="connsiteX0" fmla="*/ 2449308 w 2473067"/>
              <a:gd name="connsiteY0" fmla="*/ 13458 h 3957497"/>
              <a:gd name="connsiteX1" fmla="*/ 2449308 w 2473067"/>
              <a:gd name="connsiteY1" fmla="*/ 101593 h 3957497"/>
              <a:gd name="connsiteX2" fmla="*/ 2460325 w 2473067"/>
              <a:gd name="connsiteY2" fmla="*/ 1456668 h 3957497"/>
              <a:gd name="connsiteX3" fmla="*/ 2471342 w 2473067"/>
              <a:gd name="connsiteY3" fmla="*/ 1555819 h 3957497"/>
              <a:gd name="connsiteX4" fmla="*/ 2471342 w 2473067"/>
              <a:gd name="connsiteY4" fmla="*/ 1643954 h 3957497"/>
              <a:gd name="connsiteX5" fmla="*/ 2350156 w 2473067"/>
              <a:gd name="connsiteY5" fmla="*/ 1654971 h 3957497"/>
              <a:gd name="connsiteX6" fmla="*/ 2295072 w 2473067"/>
              <a:gd name="connsiteY6" fmla="*/ 1677005 h 3957497"/>
              <a:gd name="connsiteX7" fmla="*/ 2251004 w 2473067"/>
              <a:gd name="connsiteY7" fmla="*/ 1699039 h 3957497"/>
              <a:gd name="connsiteX8" fmla="*/ 1083216 w 2473067"/>
              <a:gd name="connsiteY8" fmla="*/ 1699039 h 3957497"/>
              <a:gd name="connsiteX9" fmla="*/ 1083216 w 2473067"/>
              <a:gd name="connsiteY9" fmla="*/ 2139713 h 3957497"/>
              <a:gd name="connsiteX10" fmla="*/ 1083216 w 2473067"/>
              <a:gd name="connsiteY10" fmla="*/ 3021063 h 3957497"/>
              <a:gd name="connsiteX11" fmla="*/ 1061183 w 2473067"/>
              <a:gd name="connsiteY11" fmla="*/ 2988012 h 3957497"/>
              <a:gd name="connsiteX12" fmla="*/ 1017115 w 2473067"/>
              <a:gd name="connsiteY12" fmla="*/ 2976995 h 3957497"/>
              <a:gd name="connsiteX13" fmla="*/ 984064 w 2473067"/>
              <a:gd name="connsiteY13" fmla="*/ 2965979 h 3957497"/>
              <a:gd name="connsiteX14" fmla="*/ 47631 w 2473067"/>
              <a:gd name="connsiteY14" fmla="*/ 2932928 h 3957497"/>
              <a:gd name="connsiteX15" fmla="*/ 3563 w 2473067"/>
              <a:gd name="connsiteY15" fmla="*/ 2910894 h 3957497"/>
              <a:gd name="connsiteX16" fmla="*/ 14580 w 2473067"/>
              <a:gd name="connsiteY16" fmla="*/ 3318518 h 3957497"/>
              <a:gd name="connsiteX17" fmla="*/ 36614 w 2473067"/>
              <a:gd name="connsiteY17" fmla="*/ 3549873 h 3957497"/>
              <a:gd name="connsiteX18" fmla="*/ 58648 w 2473067"/>
              <a:gd name="connsiteY18" fmla="*/ 3803260 h 3957497"/>
              <a:gd name="connsiteX19" fmla="*/ 47631 w 2473067"/>
              <a:gd name="connsiteY19" fmla="*/ 3957497 h 3957497"/>
              <a:gd name="connsiteX20" fmla="*/ 47631 w 2473067"/>
              <a:gd name="connsiteY20" fmla="*/ 3946480 h 3957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73067" h="3957497">
                <a:moveTo>
                  <a:pt x="2449308" y="13458"/>
                </a:moveTo>
                <a:cubicBezTo>
                  <a:pt x="2425109" y="86055"/>
                  <a:pt x="2447721" y="0"/>
                  <a:pt x="2449308" y="101593"/>
                </a:cubicBezTo>
                <a:cubicBezTo>
                  <a:pt x="2456365" y="553244"/>
                  <a:pt x="2453482" y="1005013"/>
                  <a:pt x="2460325" y="1456668"/>
                </a:cubicBezTo>
                <a:cubicBezTo>
                  <a:pt x="2460829" y="1489918"/>
                  <a:pt x="2469389" y="1522623"/>
                  <a:pt x="2471342" y="1555819"/>
                </a:cubicBezTo>
                <a:cubicBezTo>
                  <a:pt x="2473067" y="1585147"/>
                  <a:pt x="2471342" y="1614576"/>
                  <a:pt x="2471342" y="1643954"/>
                </a:cubicBezTo>
                <a:cubicBezTo>
                  <a:pt x="2430947" y="1647626"/>
                  <a:pt x="2464925" y="1647855"/>
                  <a:pt x="2350156" y="1654971"/>
                </a:cubicBezTo>
                <a:cubicBezTo>
                  <a:pt x="2330719" y="1658615"/>
                  <a:pt x="2313143" y="1668973"/>
                  <a:pt x="2295072" y="1677005"/>
                </a:cubicBezTo>
                <a:cubicBezTo>
                  <a:pt x="2280064" y="1683675"/>
                  <a:pt x="2267424" y="1698740"/>
                  <a:pt x="2251004" y="1699039"/>
                </a:cubicBezTo>
                <a:cubicBezTo>
                  <a:pt x="1861806" y="1706115"/>
                  <a:pt x="1472479" y="1699039"/>
                  <a:pt x="1083216" y="1699039"/>
                </a:cubicBezTo>
                <a:cubicBezTo>
                  <a:pt x="1039249" y="1874902"/>
                  <a:pt x="1079404" y="1697472"/>
                  <a:pt x="1083216" y="2139713"/>
                </a:cubicBezTo>
                <a:cubicBezTo>
                  <a:pt x="1085749" y="2433485"/>
                  <a:pt x="1083216" y="2727280"/>
                  <a:pt x="1083216" y="3021063"/>
                </a:cubicBezTo>
                <a:cubicBezTo>
                  <a:pt x="1075872" y="3010046"/>
                  <a:pt x="1072200" y="2995357"/>
                  <a:pt x="1061183" y="2988012"/>
                </a:cubicBezTo>
                <a:cubicBezTo>
                  <a:pt x="1048585" y="2979613"/>
                  <a:pt x="1031674" y="2981154"/>
                  <a:pt x="1017115" y="2976995"/>
                </a:cubicBezTo>
                <a:cubicBezTo>
                  <a:pt x="1005949" y="2973805"/>
                  <a:pt x="995081" y="2969651"/>
                  <a:pt x="984064" y="2965979"/>
                </a:cubicBezTo>
                <a:cubicBezTo>
                  <a:pt x="135333" y="2949948"/>
                  <a:pt x="980011" y="2954611"/>
                  <a:pt x="47631" y="2932928"/>
                </a:cubicBezTo>
                <a:cubicBezTo>
                  <a:pt x="0" y="2931820"/>
                  <a:pt x="3563" y="2934433"/>
                  <a:pt x="3563" y="2910894"/>
                </a:cubicBezTo>
                <a:cubicBezTo>
                  <a:pt x="7235" y="3046769"/>
                  <a:pt x="7559" y="3182775"/>
                  <a:pt x="14580" y="3318518"/>
                </a:cubicBezTo>
                <a:cubicBezTo>
                  <a:pt x="18582" y="3395882"/>
                  <a:pt x="29998" y="3472689"/>
                  <a:pt x="36614" y="3549873"/>
                </a:cubicBezTo>
                <a:cubicBezTo>
                  <a:pt x="61713" y="3842688"/>
                  <a:pt x="34382" y="3584875"/>
                  <a:pt x="58648" y="3803260"/>
                </a:cubicBezTo>
                <a:lnTo>
                  <a:pt x="47631" y="3957497"/>
                </a:lnTo>
                <a:lnTo>
                  <a:pt x="47631" y="3946480"/>
                </a:ln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1574800" y="2339975"/>
            <a:ext cx="4716463" cy="2562225"/>
          </a:xfrm>
          <a:custGeom>
            <a:avLst/>
            <a:gdLst>
              <a:gd name="connsiteX0" fmla="*/ 0 w 4715219"/>
              <a:gd name="connsiteY0" fmla="*/ 2463813 h 2562965"/>
              <a:gd name="connsiteX1" fmla="*/ 253388 w 4715219"/>
              <a:gd name="connsiteY1" fmla="*/ 2485847 h 2562965"/>
              <a:gd name="connsiteX2" fmla="*/ 308472 w 4715219"/>
              <a:gd name="connsiteY2" fmla="*/ 2507881 h 2562965"/>
              <a:gd name="connsiteX3" fmla="*/ 848299 w 4715219"/>
              <a:gd name="connsiteY3" fmla="*/ 2540931 h 2562965"/>
              <a:gd name="connsiteX4" fmla="*/ 1002535 w 4715219"/>
              <a:gd name="connsiteY4" fmla="*/ 2551948 h 2562965"/>
              <a:gd name="connsiteX5" fmla="*/ 1090670 w 4715219"/>
              <a:gd name="connsiteY5" fmla="*/ 2562965 h 2562965"/>
              <a:gd name="connsiteX6" fmla="*/ 1255923 w 4715219"/>
              <a:gd name="connsiteY6" fmla="*/ 2551948 h 2562965"/>
              <a:gd name="connsiteX7" fmla="*/ 1299990 w 4715219"/>
              <a:gd name="connsiteY7" fmla="*/ 2540931 h 2562965"/>
              <a:gd name="connsiteX8" fmla="*/ 1663547 w 4715219"/>
              <a:gd name="connsiteY8" fmla="*/ 2529914 h 2562965"/>
              <a:gd name="connsiteX9" fmla="*/ 1652530 w 4715219"/>
              <a:gd name="connsiteY9" fmla="*/ 1119755 h 2562965"/>
              <a:gd name="connsiteX10" fmla="*/ 1641513 w 4715219"/>
              <a:gd name="connsiteY10" fmla="*/ 1064671 h 2562965"/>
              <a:gd name="connsiteX11" fmla="*/ 1619480 w 4715219"/>
              <a:gd name="connsiteY11" fmla="*/ 921452 h 2562965"/>
              <a:gd name="connsiteX12" fmla="*/ 1630496 w 4715219"/>
              <a:gd name="connsiteY12" fmla="*/ 40102 h 2562965"/>
              <a:gd name="connsiteX13" fmla="*/ 1751682 w 4715219"/>
              <a:gd name="connsiteY13" fmla="*/ 51119 h 2562965"/>
              <a:gd name="connsiteX14" fmla="*/ 2115239 w 4715219"/>
              <a:gd name="connsiteY14" fmla="*/ 62136 h 2562965"/>
              <a:gd name="connsiteX15" fmla="*/ 3635566 w 4715219"/>
              <a:gd name="connsiteY15" fmla="*/ 73153 h 2562965"/>
              <a:gd name="connsiteX16" fmla="*/ 4252511 w 4715219"/>
              <a:gd name="connsiteY16" fmla="*/ 84170 h 2562965"/>
              <a:gd name="connsiteX17" fmla="*/ 4384713 w 4715219"/>
              <a:gd name="connsiteY17" fmla="*/ 95187 h 2562965"/>
              <a:gd name="connsiteX18" fmla="*/ 4594034 w 4715219"/>
              <a:gd name="connsiteY18" fmla="*/ 106204 h 2562965"/>
              <a:gd name="connsiteX19" fmla="*/ 4715219 w 4715219"/>
              <a:gd name="connsiteY19" fmla="*/ 95187 h 2562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15219" h="2562965">
                <a:moveTo>
                  <a:pt x="0" y="2463813"/>
                </a:moveTo>
                <a:cubicBezTo>
                  <a:pt x="84463" y="2471158"/>
                  <a:pt x="174671" y="2454359"/>
                  <a:pt x="253388" y="2485847"/>
                </a:cubicBezTo>
                <a:cubicBezTo>
                  <a:pt x="271749" y="2493192"/>
                  <a:pt x="288780" y="2506058"/>
                  <a:pt x="308472" y="2507881"/>
                </a:cubicBezTo>
                <a:cubicBezTo>
                  <a:pt x="487983" y="2524502"/>
                  <a:pt x="668382" y="2529508"/>
                  <a:pt x="848299" y="2540931"/>
                </a:cubicBezTo>
                <a:lnTo>
                  <a:pt x="1002535" y="2551948"/>
                </a:lnTo>
                <a:cubicBezTo>
                  <a:pt x="1032020" y="2554629"/>
                  <a:pt x="1061292" y="2559293"/>
                  <a:pt x="1090670" y="2562965"/>
                </a:cubicBezTo>
                <a:cubicBezTo>
                  <a:pt x="1145754" y="2559293"/>
                  <a:pt x="1201020" y="2557727"/>
                  <a:pt x="1255923" y="2551948"/>
                </a:cubicBezTo>
                <a:cubicBezTo>
                  <a:pt x="1270981" y="2550363"/>
                  <a:pt x="1284871" y="2541748"/>
                  <a:pt x="1299990" y="2540931"/>
                </a:cubicBezTo>
                <a:cubicBezTo>
                  <a:pt x="1421055" y="2534387"/>
                  <a:pt x="1542361" y="2533586"/>
                  <a:pt x="1663547" y="2529914"/>
                </a:cubicBezTo>
                <a:cubicBezTo>
                  <a:pt x="1659875" y="2059861"/>
                  <a:pt x="1659598" y="1589769"/>
                  <a:pt x="1652530" y="1119755"/>
                </a:cubicBezTo>
                <a:cubicBezTo>
                  <a:pt x="1652248" y="1101032"/>
                  <a:pt x="1644863" y="1083094"/>
                  <a:pt x="1641513" y="1064671"/>
                </a:cubicBezTo>
                <a:cubicBezTo>
                  <a:pt x="1631320" y="1008611"/>
                  <a:pt x="1627734" y="979235"/>
                  <a:pt x="1619480" y="921452"/>
                </a:cubicBezTo>
                <a:cubicBezTo>
                  <a:pt x="1623152" y="627669"/>
                  <a:pt x="1586373" y="330576"/>
                  <a:pt x="1630496" y="40102"/>
                </a:cubicBezTo>
                <a:cubicBezTo>
                  <a:pt x="1636587" y="0"/>
                  <a:pt x="1711162" y="49277"/>
                  <a:pt x="1751682" y="51119"/>
                </a:cubicBezTo>
                <a:cubicBezTo>
                  <a:pt x="1872798" y="56624"/>
                  <a:pt x="1994006" y="60718"/>
                  <a:pt x="2115239" y="62136"/>
                </a:cubicBezTo>
                <a:lnTo>
                  <a:pt x="3635566" y="73153"/>
                </a:lnTo>
                <a:lnTo>
                  <a:pt x="4252511" y="84170"/>
                </a:lnTo>
                <a:cubicBezTo>
                  <a:pt x="4296712" y="85470"/>
                  <a:pt x="4340585" y="92340"/>
                  <a:pt x="4384713" y="95187"/>
                </a:cubicBezTo>
                <a:cubicBezTo>
                  <a:pt x="4454438" y="99685"/>
                  <a:pt x="4524260" y="102532"/>
                  <a:pt x="4594034" y="106204"/>
                </a:cubicBezTo>
                <a:lnTo>
                  <a:pt x="4715219" y="95187"/>
                </a:ln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9" name="Рисунок 38" descr="a5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8" y="4071938"/>
            <a:ext cx="1114425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Рисунок 39" descr="nb_pinacoteca_raphael_the_school_of_athens_detail_euclid_ptolemy_and_zoroaster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00775" y="1571625"/>
            <a:ext cx="14224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Рисунок 40" descr="платон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3" y="1357313"/>
            <a:ext cx="928687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98" name="Picture 10" descr="http://gloubiweb.free.fr/clipartsA10/pers265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88" y="5353050"/>
            <a:ext cx="10763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99" name="Picture 2" descr="http://gloubiweb.free.fr/clipartsA8/nature133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57275" y="357188"/>
            <a:ext cx="1331913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000" name="Picture 5" descr="http://animashky.ru/flist/obist/6/23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885113" y="4868863"/>
            <a:ext cx="858837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4002" name="Group 3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168" y="176"/>
            <a:chExt cx="5408" cy="3928"/>
          </a:xfrm>
        </p:grpSpPr>
        <p:sp>
          <p:nvSpPr>
            <p:cNvPr id="84003" name="Freeform 35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4004" name="Freeform 36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4005" name="Freeform 37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4006" name="Freeform 38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4007" name="Freeform 39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4008" name="Freeform 40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4009" name="Freeform 41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4010" name="Freeform 42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2" name="AutoShape 28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770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30" t="18405" r="9482" b="7974"/>
          <a:stretch>
            <a:fillRect/>
          </a:stretch>
        </p:blipFill>
        <p:spPr bwMode="auto">
          <a:xfrm>
            <a:off x="6929438" y="2786063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642910" y="642918"/>
            <a:ext cx="750099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lnSpcReduction="1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0" cap="all" spc="0" normalizeH="0" baseline="0" noProof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Помоги распорядителю бала</a:t>
            </a:r>
            <a:endParaRPr kumimoji="0" lang="ru-RU" sz="3200" b="1" i="0" u="none" strike="noStrike" kern="0" cap="all" spc="0" normalizeH="0" baseline="0" noProof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85984" y="1500174"/>
            <a:ext cx="43576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Calibri" pitchFamily="34" charset="0"/>
              </a:rPr>
              <a:t>Жили когда-то на свете принцессы.</a:t>
            </a:r>
          </a:p>
          <a:p>
            <a:r>
              <a:rPr lang="ru-RU" dirty="0">
                <a:latin typeface="Calibri" pitchFamily="34" charset="0"/>
              </a:rPr>
              <a:t>Были прекрасными их интересы.</a:t>
            </a:r>
          </a:p>
          <a:p>
            <a:r>
              <a:rPr lang="ru-RU" dirty="0">
                <a:latin typeface="Calibri" pitchFamily="34" charset="0"/>
              </a:rPr>
              <a:t>Не знали принцессы ни скуки, ни злости…</a:t>
            </a:r>
          </a:p>
          <a:p>
            <a:r>
              <a:rPr lang="ru-RU" dirty="0">
                <a:latin typeface="Calibri" pitchFamily="34" charset="0"/>
              </a:rPr>
              <a:t>Они наряжались и ездили  в гости!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785938" y="3071813"/>
            <a:ext cx="5072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На бал собираются приехать 10 принцесс. </a:t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Как распорядителю бала расставить в зале для танцев 10 кресел так, чтобы вдоль каждой стены оказалось по три кресла? Нарисуй.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" y="3071813"/>
            <a:ext cx="9620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3" y="1571625"/>
            <a:ext cx="10001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33" t="18182" r="16666" b="9090"/>
          <a:stretch>
            <a:fillRect/>
          </a:stretch>
        </p:blipFill>
        <p:spPr bwMode="auto">
          <a:xfrm>
            <a:off x="7572375" y="1785938"/>
            <a:ext cx="6429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55" t="12500" r="11015" b="8333"/>
          <a:stretch>
            <a:fillRect/>
          </a:stretch>
        </p:blipFill>
        <p:spPr bwMode="auto">
          <a:xfrm>
            <a:off x="7429500" y="4143375"/>
            <a:ext cx="928688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214563" y="4357688"/>
            <a:ext cx="4500562" cy="1571625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214438" y="4572000"/>
            <a:ext cx="285750" cy="285750"/>
          </a:xfrm>
          <a:prstGeom prst="ellipse">
            <a:avLst/>
          </a:prstGeom>
          <a:blipFill>
            <a:blip r:embed="rId9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857250" y="4929188"/>
            <a:ext cx="285750" cy="285750"/>
          </a:xfrm>
          <a:prstGeom prst="ellipse">
            <a:avLst/>
          </a:prstGeom>
          <a:blipFill>
            <a:blip r:embed="rId9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571625" y="4929188"/>
            <a:ext cx="285750" cy="285750"/>
          </a:xfrm>
          <a:prstGeom prst="ellipse">
            <a:avLst/>
          </a:prstGeom>
          <a:blipFill>
            <a:blip r:embed="rId9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214438" y="4929188"/>
            <a:ext cx="285750" cy="285750"/>
          </a:xfrm>
          <a:prstGeom prst="ellipse">
            <a:avLst/>
          </a:prstGeom>
          <a:blipFill>
            <a:blip r:embed="rId9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214438" y="5286375"/>
            <a:ext cx="285750" cy="285750"/>
          </a:xfrm>
          <a:prstGeom prst="ellipse">
            <a:avLst/>
          </a:prstGeom>
          <a:blipFill>
            <a:blip r:embed="rId9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214438" y="5643563"/>
            <a:ext cx="285750" cy="285750"/>
          </a:xfrm>
          <a:prstGeom prst="ellipse">
            <a:avLst/>
          </a:prstGeom>
          <a:blipFill>
            <a:blip r:embed="rId9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857250" y="5286375"/>
            <a:ext cx="285750" cy="285750"/>
          </a:xfrm>
          <a:prstGeom prst="ellipse">
            <a:avLst/>
          </a:prstGeom>
          <a:blipFill>
            <a:blip r:embed="rId9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857250" y="5643563"/>
            <a:ext cx="285750" cy="285750"/>
          </a:xfrm>
          <a:prstGeom prst="ellipse">
            <a:avLst/>
          </a:prstGeom>
          <a:blipFill>
            <a:blip r:embed="rId9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1571625" y="5286375"/>
            <a:ext cx="285750" cy="285750"/>
          </a:xfrm>
          <a:prstGeom prst="ellipse">
            <a:avLst/>
          </a:prstGeom>
          <a:blipFill>
            <a:blip r:embed="rId9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1571625" y="5643563"/>
            <a:ext cx="285750" cy="285750"/>
          </a:xfrm>
          <a:prstGeom prst="ellipse">
            <a:avLst/>
          </a:prstGeom>
          <a:blipFill>
            <a:blip r:embed="rId9"/>
            <a:tile tx="0" ty="0" sx="100000" sy="100000" flip="none" algn="tl"/>
          </a:blip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AutoShape 28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770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022E-16 L 0.11528 -0.030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-1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3.33333E-6 L 0.07622 0.0018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" y="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0.11528 0.0754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3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33333E-6 L 0.2882 -0.0821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" y="-4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0.46945 -0.1342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" y="-6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1493 0.05255 " pathEditMode="relative" ptsTypes="AA"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3.33333E-6 L 0.39913 0.0548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" y="2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022E-16 L 0.61112 0.0027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6" y="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022E-16 L 0.57205 -0.0812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-4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1.11022E-16 L 0.53299 -0.1442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" y="-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714348" y="785794"/>
            <a:ext cx="7500990" cy="571504"/>
          </a:xfrm>
        </p:spPr>
        <p:txBody>
          <a:bodyPr rtlCol="0">
            <a:normAutofit lnSpcReduction="1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Сколько весит акробат?</a:t>
            </a:r>
            <a:endParaRPr lang="ru-RU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 l="29605" t="70432" r="12828"/>
          <a:stretch>
            <a:fillRect/>
          </a:stretch>
        </p:blipFill>
        <p:spPr bwMode="auto">
          <a:xfrm>
            <a:off x="5429250" y="4929187"/>
            <a:ext cx="3071840" cy="1357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l="3288" t="49493" r="25986" b="27664"/>
          <a:stretch>
            <a:fillRect/>
          </a:stretch>
        </p:blipFill>
        <p:spPr bwMode="auto">
          <a:xfrm>
            <a:off x="4714875" y="3786188"/>
            <a:ext cx="3583814" cy="1000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 l="29605" t="28552" r="4605" b="50508"/>
          <a:stretch>
            <a:fillRect/>
          </a:stretch>
        </p:blipFill>
        <p:spPr bwMode="auto">
          <a:xfrm>
            <a:off x="5429250" y="2643182"/>
            <a:ext cx="3377068" cy="928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 l="4935" t="9518" r="27631" b="69543"/>
          <a:stretch>
            <a:fillRect/>
          </a:stretch>
        </p:blipFill>
        <p:spPr bwMode="auto">
          <a:xfrm>
            <a:off x="4500563" y="1571612"/>
            <a:ext cx="372778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57250" y="1785938"/>
            <a:ext cx="3571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alibri" pitchFamily="34" charset="0"/>
              </a:rPr>
              <a:t>Акробат и собачонка</a:t>
            </a:r>
          </a:p>
          <a:p>
            <a:r>
              <a:rPr lang="ru-RU" b="1" dirty="0">
                <a:latin typeface="Calibri" pitchFamily="34" charset="0"/>
              </a:rPr>
              <a:t>Весят два пустых бочонка.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571625" y="2857500"/>
            <a:ext cx="3571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alibri" pitchFamily="34" charset="0"/>
              </a:rPr>
              <a:t>Шустрый пес без акробата</a:t>
            </a:r>
          </a:p>
          <a:p>
            <a:r>
              <a:rPr lang="ru-RU" b="1" dirty="0">
                <a:latin typeface="Calibri" pitchFamily="34" charset="0"/>
              </a:rPr>
              <a:t>Весит два мотка шпагата.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28688" y="3786188"/>
            <a:ext cx="3571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alibri" pitchFamily="34" charset="0"/>
              </a:rPr>
              <a:t>А с одним мотком ягненок</a:t>
            </a:r>
          </a:p>
          <a:p>
            <a:r>
              <a:rPr lang="ru-RU" b="1" dirty="0">
                <a:latin typeface="Calibri" pitchFamily="34" charset="0"/>
              </a:rPr>
              <a:t>Весит, видите, бочонок.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643063" y="5000625"/>
            <a:ext cx="2857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alibri" pitchFamily="34" charset="0"/>
              </a:rPr>
              <a:t>Сколько весит акробат</a:t>
            </a:r>
          </a:p>
          <a:p>
            <a:r>
              <a:rPr lang="ru-RU" b="1" dirty="0">
                <a:latin typeface="Calibri" pitchFamily="34" charset="0"/>
              </a:rPr>
              <a:t>В пересчете на ягнят?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71604" y="5715016"/>
            <a:ext cx="3643338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Ответ: 2 ягненка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500166" y="5643578"/>
            <a:ext cx="3714776" cy="928694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AutoShape 2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770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684213" y="476250"/>
            <a:ext cx="5111750" cy="29527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/>
              <a:t> </a:t>
            </a:r>
            <a:r>
              <a:rPr lang="ru-RU" sz="3600" b="1">
                <a:solidFill>
                  <a:srgbClr val="0000FF"/>
                </a:solidFill>
              </a:rPr>
              <a:t>Вопрос1</a:t>
            </a:r>
            <a:endParaRPr lang="ru-RU" sz="4400" b="1">
              <a:solidFill>
                <a:srgbClr val="0000FF"/>
              </a:solidFill>
            </a:endParaRPr>
          </a:p>
          <a:p>
            <a:pPr algn="ctr"/>
            <a:r>
              <a:rPr lang="ru-RU" sz="3200" b="1">
                <a:solidFill>
                  <a:srgbClr val="0000FF"/>
                </a:solidFill>
              </a:rPr>
              <a:t>Как называется человек </a:t>
            </a:r>
          </a:p>
          <a:p>
            <a:pPr algn="ctr"/>
            <a:r>
              <a:rPr lang="ru-RU" sz="3200" b="1">
                <a:solidFill>
                  <a:srgbClr val="0000FF"/>
                </a:solidFill>
              </a:rPr>
              <a:t>на компьютерном</a:t>
            </a:r>
          </a:p>
          <a:p>
            <a:pPr algn="ctr"/>
            <a:r>
              <a:rPr lang="ru-RU" sz="3200" b="1">
                <a:solidFill>
                  <a:srgbClr val="0000FF"/>
                </a:solidFill>
              </a:rPr>
              <a:t> языке?</a:t>
            </a: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539750" y="3860800"/>
            <a:ext cx="2808288" cy="1296988"/>
          </a:xfrm>
          <a:prstGeom prst="flowChartDecision">
            <a:avLst/>
          </a:prstGeom>
          <a:gradFill rotWithShape="1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rgbClr val="0000FF"/>
                </a:solidFill>
              </a:rPr>
              <a:t>А:</a:t>
            </a:r>
            <a:r>
              <a:rPr lang="ru-RU" sz="2000">
                <a:solidFill>
                  <a:srgbClr val="0000FF"/>
                </a:solidFill>
              </a:rPr>
              <a:t> </a:t>
            </a:r>
            <a:r>
              <a:rPr lang="ru-RU" sz="2400" b="1">
                <a:solidFill>
                  <a:srgbClr val="0000FF"/>
                </a:solidFill>
              </a:rPr>
              <a:t>пользователь</a:t>
            </a: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3348038" y="3860800"/>
            <a:ext cx="2808287" cy="1296988"/>
          </a:xfrm>
          <a:prstGeom prst="flowChartDecision">
            <a:avLst/>
          </a:prstGeom>
          <a:gradFill rotWithShape="1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>
                <a:solidFill>
                  <a:srgbClr val="0000FF"/>
                </a:solidFill>
              </a:rPr>
              <a:t>B:</a:t>
            </a:r>
            <a:r>
              <a:rPr lang="ru-RU" sz="2800">
                <a:solidFill>
                  <a:srgbClr val="0000FF"/>
                </a:solidFill>
              </a:rPr>
              <a:t> </a:t>
            </a:r>
            <a:r>
              <a:rPr lang="ru-RU" sz="2400" b="1">
                <a:solidFill>
                  <a:srgbClr val="0000FF"/>
                </a:solidFill>
              </a:rPr>
              <a:t>клиент</a:t>
            </a: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539750" y="5157788"/>
            <a:ext cx="2808288" cy="1296987"/>
          </a:xfrm>
          <a:prstGeom prst="flowChartDecision">
            <a:avLst/>
          </a:prstGeom>
          <a:gradFill rotWithShape="1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>
                <a:solidFill>
                  <a:srgbClr val="0000FF"/>
                </a:solidFill>
              </a:rPr>
              <a:t>C</a:t>
            </a:r>
            <a:r>
              <a:rPr lang="en-US" sz="2400">
                <a:solidFill>
                  <a:srgbClr val="0000FF"/>
                </a:solidFill>
              </a:rPr>
              <a:t>:</a:t>
            </a:r>
            <a:r>
              <a:rPr lang="ru-RU" sz="2400">
                <a:solidFill>
                  <a:srgbClr val="0000FF"/>
                </a:solidFill>
              </a:rPr>
              <a:t> </a:t>
            </a:r>
            <a:r>
              <a:rPr lang="ru-RU" sz="2400" b="1">
                <a:solidFill>
                  <a:srgbClr val="0000FF"/>
                </a:solidFill>
              </a:rPr>
              <a:t>пациент</a:t>
            </a: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3348038" y="5157788"/>
            <a:ext cx="2808287" cy="1296987"/>
          </a:xfrm>
          <a:prstGeom prst="flowChartDecision">
            <a:avLst/>
          </a:prstGeom>
          <a:gradFill rotWithShape="1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>
                <a:solidFill>
                  <a:srgbClr val="0000FF"/>
                </a:solidFill>
              </a:rPr>
              <a:t>D:</a:t>
            </a:r>
            <a:r>
              <a:rPr lang="ru-RU" sz="2400">
                <a:solidFill>
                  <a:srgbClr val="0000FF"/>
                </a:solidFill>
              </a:rPr>
              <a:t> </a:t>
            </a:r>
            <a:r>
              <a:rPr lang="ru-RU" sz="2400" b="1">
                <a:solidFill>
                  <a:srgbClr val="0000FF"/>
                </a:solidFill>
              </a:rPr>
              <a:t>заказчик</a:t>
            </a:r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1692275" y="3429000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4716463" y="3429000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5795963" y="98107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6156325" y="4508500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6156325" y="5805488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4" name="Picture 6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357188"/>
            <a:ext cx="2876550" cy="212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7263798" y="3399135"/>
            <a:ext cx="68480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</a:p>
        </p:txBody>
      </p:sp>
      <p:sp>
        <p:nvSpPr>
          <p:cNvPr id="16" name="AutoShape 2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770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642910" y="285728"/>
            <a:ext cx="3095625" cy="14652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</a:pPr>
            <a:r>
              <a:rPr lang="ru-RU" sz="3600" b="1" i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Название</a:t>
            </a:r>
          </a:p>
          <a:p>
            <a:pPr marL="457200" indent="-457200" algn="ctr">
              <a:spcBef>
                <a:spcPct val="50000"/>
              </a:spcBef>
            </a:pPr>
            <a:r>
              <a:rPr lang="ru-RU" sz="3600" b="1" i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1 команды</a:t>
            </a:r>
          </a:p>
        </p:txBody>
      </p:sp>
      <p:grpSp>
        <p:nvGrpSpPr>
          <p:cNvPr id="4110" name="Group 1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168" y="176"/>
            <a:chExt cx="5408" cy="3928"/>
          </a:xfrm>
        </p:grpSpPr>
        <p:sp>
          <p:nvSpPr>
            <p:cNvPr id="4111" name="Freeform 15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12" name="Freeform 16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15" name="Freeform 19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16" name="Freeform 20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17" name="Freeform 21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18" name="Freeform 22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25" name="Text Box 29"/>
          <p:cNvSpPr txBox="1">
            <a:spLocks noChangeArrowheads="1"/>
          </p:cNvSpPr>
          <p:nvPr/>
        </p:nvSpPr>
        <p:spPr bwMode="auto">
          <a:xfrm>
            <a:off x="5572132" y="357166"/>
            <a:ext cx="3024187" cy="14652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</a:pPr>
            <a:r>
              <a:rPr lang="ru-RU" sz="3600" b="1" i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Название </a:t>
            </a:r>
          </a:p>
          <a:p>
            <a:pPr marL="457200" indent="-457200" algn="ctr">
              <a:spcBef>
                <a:spcPct val="50000"/>
              </a:spcBef>
            </a:pPr>
            <a:r>
              <a:rPr lang="ru-RU" sz="3600" b="1" i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2 команды</a:t>
            </a:r>
          </a:p>
        </p:txBody>
      </p:sp>
      <p:pic>
        <p:nvPicPr>
          <p:cNvPr id="2050" name="Picture 2" descr="D:\для недели математики\ребусы по математики\минус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3116"/>
            <a:ext cx="4543427" cy="235793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pic>
        <p:nvPicPr>
          <p:cNvPr id="2051" name="Picture 3" descr="D:\для недели математики\ребусы по математики\плюс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37881" y="2143116"/>
            <a:ext cx="4506119" cy="235745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684213" y="404813"/>
            <a:ext cx="5111750" cy="29527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/>
              <a:t> </a:t>
            </a:r>
            <a:r>
              <a:rPr lang="ru-RU" sz="3600" b="1">
                <a:solidFill>
                  <a:srgbClr val="FF0000"/>
                </a:solidFill>
              </a:rPr>
              <a:t>Вопрос 3</a:t>
            </a:r>
            <a:r>
              <a:rPr lang="ru-RU" sz="4400" b="1">
                <a:solidFill>
                  <a:srgbClr val="0000FF"/>
                </a:solidFill>
              </a:rPr>
              <a:t> </a:t>
            </a:r>
          </a:p>
          <a:p>
            <a:pPr algn="ctr"/>
            <a:r>
              <a:rPr lang="ru-RU" sz="3200" b="1">
                <a:solidFill>
                  <a:srgbClr val="0000FF"/>
                </a:solidFill>
              </a:rPr>
              <a:t>Для чего память</a:t>
            </a:r>
          </a:p>
          <a:p>
            <a:pPr algn="ctr"/>
            <a:r>
              <a:rPr lang="ru-RU" sz="3200" b="1">
                <a:solidFill>
                  <a:srgbClr val="0000FF"/>
                </a:solidFill>
              </a:rPr>
              <a:t> компьютера</a:t>
            </a:r>
          </a:p>
          <a:p>
            <a:pPr algn="ctr"/>
            <a:r>
              <a:rPr lang="ru-RU" sz="3200" b="1">
                <a:solidFill>
                  <a:srgbClr val="0000FF"/>
                </a:solidFill>
              </a:rPr>
              <a:t>не предназначена?</a:t>
            </a: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539750" y="3860800"/>
            <a:ext cx="2808288" cy="1296988"/>
          </a:xfrm>
          <a:prstGeom prst="flowChartDecision">
            <a:avLst/>
          </a:prstGeom>
          <a:gradFill rotWithShape="1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rgbClr val="0000FF"/>
                </a:solidFill>
              </a:rPr>
              <a:t>А:</a:t>
            </a:r>
            <a:r>
              <a:rPr lang="ru-RU" sz="2400">
                <a:solidFill>
                  <a:srgbClr val="0000FF"/>
                </a:solidFill>
              </a:rPr>
              <a:t> </a:t>
            </a:r>
            <a:r>
              <a:rPr lang="ru-RU" sz="2400" b="1">
                <a:solidFill>
                  <a:srgbClr val="0000FF"/>
                </a:solidFill>
              </a:rPr>
              <a:t>запись</a:t>
            </a:r>
          </a:p>
          <a:p>
            <a:pPr algn="ctr"/>
            <a:r>
              <a:rPr lang="ru-RU" sz="2400" b="1">
                <a:solidFill>
                  <a:srgbClr val="0000FF"/>
                </a:solidFill>
              </a:rPr>
              <a:t>информации</a:t>
            </a: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3348038" y="3860800"/>
            <a:ext cx="2808287" cy="1296988"/>
          </a:xfrm>
          <a:prstGeom prst="flowChartDecision">
            <a:avLst/>
          </a:prstGeom>
          <a:gradFill rotWithShape="1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>
                <a:solidFill>
                  <a:srgbClr val="0000FF"/>
                </a:solidFill>
              </a:rPr>
              <a:t>B:</a:t>
            </a:r>
            <a:r>
              <a:rPr lang="ru-RU" sz="2800">
                <a:solidFill>
                  <a:srgbClr val="0000FF"/>
                </a:solidFill>
              </a:rPr>
              <a:t> </a:t>
            </a:r>
            <a:r>
              <a:rPr lang="ru-RU" sz="2400" b="1">
                <a:solidFill>
                  <a:srgbClr val="0000FF"/>
                </a:solidFill>
              </a:rPr>
              <a:t>хранение</a:t>
            </a:r>
          </a:p>
          <a:p>
            <a:pPr algn="ctr"/>
            <a:r>
              <a:rPr lang="ru-RU" sz="2400" b="1">
                <a:solidFill>
                  <a:srgbClr val="0000FF"/>
                </a:solidFill>
              </a:rPr>
              <a:t>информации</a:t>
            </a: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539750" y="5157788"/>
            <a:ext cx="2808288" cy="1296987"/>
          </a:xfrm>
          <a:prstGeom prst="flowChartDecision">
            <a:avLst/>
          </a:prstGeom>
          <a:gradFill rotWithShape="1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>
                <a:solidFill>
                  <a:srgbClr val="0000FF"/>
                </a:solidFill>
              </a:rPr>
              <a:t>C</a:t>
            </a:r>
            <a:r>
              <a:rPr lang="en-US" sz="2400">
                <a:solidFill>
                  <a:srgbClr val="0000FF"/>
                </a:solidFill>
              </a:rPr>
              <a:t>:</a:t>
            </a:r>
            <a:r>
              <a:rPr lang="ru-RU" sz="2400">
                <a:solidFill>
                  <a:srgbClr val="0000FF"/>
                </a:solidFill>
              </a:rPr>
              <a:t> </a:t>
            </a:r>
            <a:r>
              <a:rPr lang="ru-RU" sz="2400" b="1">
                <a:solidFill>
                  <a:srgbClr val="0000FF"/>
                </a:solidFill>
              </a:rPr>
              <a:t>вывод </a:t>
            </a:r>
          </a:p>
          <a:p>
            <a:pPr algn="ctr"/>
            <a:r>
              <a:rPr lang="ru-RU" sz="2400" b="1">
                <a:solidFill>
                  <a:srgbClr val="0000FF"/>
                </a:solidFill>
              </a:rPr>
              <a:t>информации</a:t>
            </a: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3348038" y="5157788"/>
            <a:ext cx="2808287" cy="1296987"/>
          </a:xfrm>
          <a:prstGeom prst="flowChartDecision">
            <a:avLst/>
          </a:prstGeom>
          <a:gradFill rotWithShape="1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solidFill>
                  <a:srgbClr val="0000FF"/>
                </a:solidFill>
              </a:rPr>
              <a:t>D</a:t>
            </a:r>
            <a:r>
              <a:rPr lang="en-US" b="1">
                <a:solidFill>
                  <a:srgbClr val="0000FF"/>
                </a:solidFill>
              </a:rPr>
              <a:t>:</a:t>
            </a:r>
            <a:r>
              <a:rPr lang="ru-RU">
                <a:solidFill>
                  <a:srgbClr val="0000FF"/>
                </a:solidFill>
              </a:rPr>
              <a:t> </a:t>
            </a:r>
            <a:r>
              <a:rPr lang="ru-RU" sz="2400" b="1">
                <a:solidFill>
                  <a:srgbClr val="0000FF"/>
                </a:solidFill>
              </a:rPr>
              <a:t>преобразование</a:t>
            </a:r>
          </a:p>
          <a:p>
            <a:pPr algn="ctr"/>
            <a:r>
              <a:rPr lang="ru-RU" sz="2400" b="1">
                <a:solidFill>
                  <a:srgbClr val="0000FF"/>
                </a:solidFill>
              </a:rPr>
              <a:t>информации</a:t>
            </a:r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1692275" y="3429000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4716463" y="3429000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5795963" y="98107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6156325" y="4508500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6156325" y="5805488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4" name="Picture 6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357188"/>
            <a:ext cx="2876550" cy="212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7164288" y="3183235"/>
            <a:ext cx="67839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</a:p>
        </p:txBody>
      </p:sp>
      <p:sp>
        <p:nvSpPr>
          <p:cNvPr id="16" name="AutoShape 2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770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928688" y="285750"/>
            <a:ext cx="7572375" cy="71437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kern="10">
              <a:ln w="9525">
                <a:noFill/>
                <a:round/>
                <a:headEnd/>
                <a:tailEnd/>
              </a:ln>
              <a:solidFill>
                <a:srgbClr val="00B05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285720" y="285728"/>
          <a:ext cx="8428037" cy="6324600"/>
        </p:xfrm>
        <a:graphic>
          <a:graphicData uri="http://schemas.openxmlformats.org/presentationml/2006/ole">
            <p:oleObj spid="_x0000_s3074" name="Слайд" r:id="rId4" imgW="2282930" imgH="1711501" progId="PowerPoint.Slide.12">
              <p:embed/>
            </p:oleObj>
          </a:graphicData>
        </a:graphic>
      </p:graphicFrame>
      <p:sp>
        <p:nvSpPr>
          <p:cNvPr id="7" name="AutoShape 2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770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3000364" y="1714488"/>
            <a:ext cx="1428760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6200000" flipH="1">
            <a:off x="2643174" y="4214818"/>
            <a:ext cx="2357454" cy="13573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3000364" y="1857364"/>
            <a:ext cx="1500198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428992" y="4714884"/>
            <a:ext cx="1071570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714612" y="2214554"/>
            <a:ext cx="1714512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 flipH="1" flipV="1">
            <a:off x="2500298" y="3929066"/>
            <a:ext cx="2000264" cy="17145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2786050" y="5214950"/>
            <a:ext cx="1928826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928926" y="4357694"/>
            <a:ext cx="157163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2786050" y="2214554"/>
            <a:ext cx="171451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3357554" y="4286256"/>
            <a:ext cx="1785950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zoom/>
    <p:sndAc>
      <p:stSnd>
        <p:snd r:embed="rId3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smtClean="0"/>
              <a:t>Сколько месяцев в году </a:t>
            </a:r>
            <a:br>
              <a:rPr lang="ru-RU" sz="4000" smtClean="0"/>
            </a:br>
            <a:r>
              <a:rPr lang="ru-RU" sz="4000" smtClean="0"/>
              <a:t>имеют 28 дней?</a:t>
            </a:r>
          </a:p>
        </p:txBody>
      </p:sp>
      <p:pic>
        <p:nvPicPr>
          <p:cNvPr id="5" name="Picture 4" descr="12 месяце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1700213"/>
            <a:ext cx="6096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2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770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1000100" y="357166"/>
            <a:ext cx="7429552" cy="8572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  <a:hlinkClick r:id="rId4" action="ppaction://hlinksldjump"/>
              </a:rPr>
              <a:t>КОНКУРС</a:t>
            </a:r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  КОМПЛИМЕНТ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214313" y="1357313"/>
          <a:ext cx="8715375" cy="5000625"/>
        </p:xfrm>
        <a:graphic>
          <a:graphicData uri="http://schemas.openxmlformats.org/presentationml/2006/ole">
            <p:oleObj spid="_x0000_s4098" name="Слайд" r:id="rId5" imgW="3436626" imgH="2577969" progId="PowerPoint.Slide.12">
              <p:embed/>
            </p:oleObj>
          </a:graphicData>
        </a:graphic>
      </p:graphicFrame>
      <p:sp>
        <p:nvSpPr>
          <p:cNvPr id="6" name="AutoShape 28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770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3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609600"/>
            <a:ext cx="7772400" cy="1143000"/>
          </a:xfrm>
        </p:spPr>
        <p:txBody>
          <a:bodyPr anchorCtr="1"/>
          <a:lstStyle/>
          <a:p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Будильник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627313" y="1268413"/>
            <a:ext cx="5842000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Мальчик лёг спать в 7 часов вечера, поставив будильник так, чтобы он прозвенел в 9 часов утра. Сколько времени проспит мальчик?</a:t>
            </a: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9" descr="AG00040_"/>
          <p:cNvPicPr>
            <a:picLocks noGrp="1" noChangeAspect="1" noChangeArrowheads="1" noCrop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 rot="20728075">
            <a:off x="649288" y="1071563"/>
            <a:ext cx="1081087" cy="1017587"/>
          </a:xfrm>
          <a:noFill/>
        </p:spPr>
      </p:pic>
      <p:pic>
        <p:nvPicPr>
          <p:cNvPr id="7" name="Picture 11" descr="(216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3789363"/>
            <a:ext cx="4465637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WordArt 14"/>
          <p:cNvSpPr>
            <a:spLocks noChangeArrowheads="1" noChangeShapeType="1" noTextEdit="1"/>
          </p:cNvSpPr>
          <p:nvPr/>
        </p:nvSpPr>
        <p:spPr bwMode="auto">
          <a:xfrm>
            <a:off x="5724525" y="5065713"/>
            <a:ext cx="18002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2 часа</a:t>
            </a:r>
          </a:p>
        </p:txBody>
      </p:sp>
      <p:sp>
        <p:nvSpPr>
          <p:cNvPr id="10" name="AutoShape 2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01000" y="62484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Ctr="1"/>
          <a:lstStyle/>
          <a:p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Блиц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4402137" cy="43926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Сколько месяцев в году содержат 30 дней?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У меня две монеты на общую сумму 15 копеек. Одна из них не пятак. Что это за монеты?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5 землекопов за 5 часов выкапывают 5 м канавы. Сколько землекопов за 100 часов выкопают 100 м канавы?</a:t>
            </a:r>
          </a:p>
        </p:txBody>
      </p:sp>
      <p:pic>
        <p:nvPicPr>
          <p:cNvPr id="148484" name="Picture 4" descr="(216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500438"/>
            <a:ext cx="4278312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7" name="WordArt 7"/>
          <p:cNvSpPr>
            <a:spLocks noChangeArrowheads="1" noChangeShapeType="1" noTextEdit="1"/>
          </p:cNvSpPr>
          <p:nvPr/>
        </p:nvSpPr>
        <p:spPr bwMode="auto">
          <a:xfrm>
            <a:off x="5508625" y="4652963"/>
            <a:ext cx="2408238" cy="1069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11 месяцев;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10 и 5 копеек;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5 землекопов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168" y="176"/>
            <a:chExt cx="5408" cy="3928"/>
          </a:xfrm>
        </p:grpSpPr>
        <p:sp>
          <p:nvSpPr>
            <p:cNvPr id="20489" name="Freeform 9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490" name="Freeform 10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491" name="Freeform 11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492" name="Freeform 12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493" name="Freeform 13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494" name="Freeform 14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495" name="Freeform 15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496" name="Freeform 16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" name="AutoShape 2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770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8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aphicFrame>
          <p:nvGraphicFramePr>
            <p:cNvPr id="3074" name="Object 3"/>
            <p:cNvGraphicFramePr>
              <a:graphicFrameLocks noChangeAspect="1"/>
            </p:cNvGraphicFramePr>
            <p:nvPr/>
          </p:nvGraphicFramePr>
          <p:xfrm>
            <a:off x="0" y="0"/>
            <a:ext cx="5760" cy="4320"/>
          </p:xfrm>
          <a:graphic>
            <a:graphicData uri="http://schemas.openxmlformats.org/presentationml/2006/ole">
              <p:oleObj spid="_x0000_s5122" name="Точечный рисунок" r:id="rId5" imgW="7201905" imgH="5315692" progId="PBrush">
                <p:embed/>
              </p:oleObj>
            </a:graphicData>
          </a:graphic>
        </p:graphicFrame>
        <p:sp>
          <p:nvSpPr>
            <p:cNvPr id="3105" name="Rectangle 4"/>
            <p:cNvSpPr>
              <a:spLocks noChangeArrowheads="1"/>
            </p:cNvSpPr>
            <p:nvPr/>
          </p:nvSpPr>
          <p:spPr bwMode="auto">
            <a:xfrm>
              <a:off x="1056" y="192"/>
              <a:ext cx="3600" cy="384"/>
            </a:xfrm>
            <a:prstGeom prst="rect">
              <a:avLst/>
            </a:prstGeom>
            <a:gradFill rotWithShape="0">
              <a:gsLst>
                <a:gs pos="0">
                  <a:srgbClr val="1A1A1A"/>
                </a:gs>
                <a:gs pos="100000">
                  <a:srgbClr val="535353"/>
                </a:gs>
              </a:gsLst>
              <a:lin ang="0" scaled="1"/>
            </a:gradFill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2667000" y="2006600"/>
            <a:ext cx="3886200" cy="3556000"/>
            <a:chOff x="1536" y="1176"/>
            <a:chExt cx="2448" cy="2240"/>
          </a:xfrm>
        </p:grpSpPr>
        <p:grpSp>
          <p:nvGrpSpPr>
            <p:cNvPr id="4" name="Group 18"/>
            <p:cNvGrpSpPr>
              <a:grpSpLocks/>
            </p:cNvGrpSpPr>
            <p:nvPr/>
          </p:nvGrpSpPr>
          <p:grpSpPr bwMode="auto">
            <a:xfrm>
              <a:off x="1832" y="1536"/>
              <a:ext cx="1848" cy="1656"/>
              <a:chOff x="1832" y="1536"/>
              <a:chExt cx="1848" cy="1656"/>
            </a:xfrm>
          </p:grpSpPr>
          <p:sp>
            <p:nvSpPr>
              <p:cNvPr id="3102" name="Line 17"/>
              <p:cNvSpPr>
                <a:spLocks noChangeShapeType="1"/>
              </p:cNvSpPr>
              <p:nvPr/>
            </p:nvSpPr>
            <p:spPr bwMode="auto">
              <a:xfrm>
                <a:off x="1920" y="3192"/>
                <a:ext cx="1680" cy="0"/>
              </a:xfrm>
              <a:prstGeom prst="line">
                <a:avLst/>
              </a:prstGeom>
              <a:noFill/>
              <a:ln w="38100" cap="sq">
                <a:solidFill>
                  <a:srgbClr val="0033CC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03" name="Line 16"/>
              <p:cNvSpPr>
                <a:spLocks noChangeShapeType="1"/>
              </p:cNvSpPr>
              <p:nvPr/>
            </p:nvSpPr>
            <p:spPr bwMode="auto">
              <a:xfrm>
                <a:off x="2864" y="1536"/>
                <a:ext cx="816" cy="1488"/>
              </a:xfrm>
              <a:prstGeom prst="line">
                <a:avLst/>
              </a:prstGeom>
              <a:noFill/>
              <a:ln w="38100" cap="sq">
                <a:solidFill>
                  <a:srgbClr val="0033CC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04" name="Line 15"/>
              <p:cNvSpPr>
                <a:spLocks noChangeShapeType="1"/>
              </p:cNvSpPr>
              <p:nvPr/>
            </p:nvSpPr>
            <p:spPr bwMode="auto">
              <a:xfrm flipH="1">
                <a:off x="1832" y="1536"/>
                <a:ext cx="864" cy="1488"/>
              </a:xfrm>
              <a:prstGeom prst="line">
                <a:avLst/>
              </a:prstGeom>
              <a:noFill/>
              <a:ln w="38100" cap="sq">
                <a:solidFill>
                  <a:srgbClr val="0033CC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093" name="Oval 5"/>
            <p:cNvSpPr>
              <a:spLocks noChangeArrowheads="1"/>
            </p:cNvSpPr>
            <p:nvPr/>
          </p:nvSpPr>
          <p:spPr bwMode="auto">
            <a:xfrm>
              <a:off x="2568" y="1176"/>
              <a:ext cx="432" cy="432"/>
            </a:xfrm>
            <a:prstGeom prst="ellipse">
              <a:avLst/>
            </a:prstGeom>
            <a:solidFill>
              <a:srgbClr val="66FFFF"/>
            </a:solidFill>
            <a:ln w="28575">
              <a:solidFill>
                <a:srgbClr val="0033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4" name="Oval 6"/>
            <p:cNvSpPr>
              <a:spLocks noChangeArrowheads="1"/>
            </p:cNvSpPr>
            <p:nvPr/>
          </p:nvSpPr>
          <p:spPr bwMode="auto">
            <a:xfrm>
              <a:off x="2216" y="1776"/>
              <a:ext cx="432" cy="432"/>
            </a:xfrm>
            <a:prstGeom prst="ellipse">
              <a:avLst/>
            </a:prstGeom>
            <a:solidFill>
              <a:srgbClr val="66FFFF"/>
            </a:solidFill>
            <a:ln w="28575">
              <a:solidFill>
                <a:srgbClr val="0033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5" name="Oval 7"/>
            <p:cNvSpPr>
              <a:spLocks noChangeArrowheads="1"/>
            </p:cNvSpPr>
            <p:nvPr/>
          </p:nvSpPr>
          <p:spPr bwMode="auto">
            <a:xfrm>
              <a:off x="2904" y="1776"/>
              <a:ext cx="432" cy="432"/>
            </a:xfrm>
            <a:prstGeom prst="ellipse">
              <a:avLst/>
            </a:prstGeom>
            <a:solidFill>
              <a:srgbClr val="66FFFF"/>
            </a:solidFill>
            <a:ln w="28575">
              <a:solidFill>
                <a:srgbClr val="0033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6" name="Oval 8"/>
            <p:cNvSpPr>
              <a:spLocks noChangeArrowheads="1"/>
            </p:cNvSpPr>
            <p:nvPr/>
          </p:nvSpPr>
          <p:spPr bwMode="auto">
            <a:xfrm>
              <a:off x="3240" y="2376"/>
              <a:ext cx="432" cy="432"/>
            </a:xfrm>
            <a:prstGeom prst="ellipse">
              <a:avLst/>
            </a:prstGeom>
            <a:solidFill>
              <a:srgbClr val="66FFFF"/>
            </a:solidFill>
            <a:ln w="28575">
              <a:solidFill>
                <a:srgbClr val="0033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7" name="Oval 9"/>
            <p:cNvSpPr>
              <a:spLocks noChangeArrowheads="1"/>
            </p:cNvSpPr>
            <p:nvPr/>
          </p:nvSpPr>
          <p:spPr bwMode="auto">
            <a:xfrm>
              <a:off x="2208" y="2984"/>
              <a:ext cx="432" cy="432"/>
            </a:xfrm>
            <a:prstGeom prst="ellipse">
              <a:avLst/>
            </a:prstGeom>
            <a:solidFill>
              <a:srgbClr val="66FFFF"/>
            </a:solidFill>
            <a:ln w="28575">
              <a:solidFill>
                <a:srgbClr val="0033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8" name="Oval 10"/>
            <p:cNvSpPr>
              <a:spLocks noChangeArrowheads="1"/>
            </p:cNvSpPr>
            <p:nvPr/>
          </p:nvSpPr>
          <p:spPr bwMode="auto">
            <a:xfrm>
              <a:off x="1888" y="2376"/>
              <a:ext cx="432" cy="432"/>
            </a:xfrm>
            <a:prstGeom prst="ellipse">
              <a:avLst/>
            </a:prstGeom>
            <a:solidFill>
              <a:srgbClr val="66FFFF"/>
            </a:solidFill>
            <a:ln w="28575">
              <a:solidFill>
                <a:srgbClr val="0033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9" name="Oval 11"/>
            <p:cNvSpPr>
              <a:spLocks noChangeArrowheads="1"/>
            </p:cNvSpPr>
            <p:nvPr/>
          </p:nvSpPr>
          <p:spPr bwMode="auto">
            <a:xfrm>
              <a:off x="3552" y="2984"/>
              <a:ext cx="432" cy="432"/>
            </a:xfrm>
            <a:prstGeom prst="ellipse">
              <a:avLst/>
            </a:prstGeom>
            <a:solidFill>
              <a:srgbClr val="66FFFF"/>
            </a:solidFill>
            <a:ln w="28575">
              <a:solidFill>
                <a:srgbClr val="0033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00" name="Oval 12"/>
            <p:cNvSpPr>
              <a:spLocks noChangeArrowheads="1"/>
            </p:cNvSpPr>
            <p:nvPr/>
          </p:nvSpPr>
          <p:spPr bwMode="auto">
            <a:xfrm>
              <a:off x="2880" y="2984"/>
              <a:ext cx="432" cy="432"/>
            </a:xfrm>
            <a:prstGeom prst="ellipse">
              <a:avLst/>
            </a:prstGeom>
            <a:solidFill>
              <a:srgbClr val="66FFFF"/>
            </a:solidFill>
            <a:ln w="28575">
              <a:solidFill>
                <a:srgbClr val="0033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01" name="Oval 13"/>
            <p:cNvSpPr>
              <a:spLocks noChangeArrowheads="1"/>
            </p:cNvSpPr>
            <p:nvPr/>
          </p:nvSpPr>
          <p:spPr bwMode="auto">
            <a:xfrm>
              <a:off x="1536" y="2976"/>
              <a:ext cx="432" cy="432"/>
            </a:xfrm>
            <a:prstGeom prst="ellipse">
              <a:avLst/>
            </a:prstGeom>
            <a:solidFill>
              <a:srgbClr val="66FFFF"/>
            </a:solidFill>
            <a:ln w="28575">
              <a:solidFill>
                <a:srgbClr val="0033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1764" name="Text Box 20"/>
          <p:cNvSpPr txBox="1">
            <a:spLocks noChangeArrowheads="1"/>
          </p:cNvSpPr>
          <p:nvPr/>
        </p:nvSpPr>
        <p:spPr bwMode="auto">
          <a:xfrm>
            <a:off x="785786" y="357166"/>
            <a:ext cx="7858050" cy="120032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ru-RU" sz="2400" u="sng" dirty="0">
                <a:solidFill>
                  <a:schemeClr val="bg1"/>
                </a:solidFill>
                <a:latin typeface="Times New Roman" pitchFamily="18" charset="0"/>
              </a:rPr>
              <a:t>В кружках этого треугольника расставьте </a:t>
            </a:r>
          </a:p>
          <a:p>
            <a:pPr algn="ctr"/>
            <a:r>
              <a:rPr lang="ru-RU" sz="2400" u="sng" dirty="0">
                <a:solidFill>
                  <a:schemeClr val="bg1"/>
                </a:solidFill>
                <a:latin typeface="Times New Roman" pitchFamily="18" charset="0"/>
              </a:rPr>
              <a:t>все девять значащих цифр </a:t>
            </a:r>
            <a:r>
              <a:rPr lang="ru-RU" sz="2400" u="sng" dirty="0" smtClean="0">
                <a:solidFill>
                  <a:schemeClr val="bg1"/>
                </a:solidFill>
                <a:latin typeface="Times New Roman" pitchFamily="18" charset="0"/>
              </a:rPr>
              <a:t>1, 2, 3, 4, 5, 6, 7, 8, 9 так</a:t>
            </a:r>
            <a:r>
              <a:rPr lang="ru-RU" sz="2400" u="sng" dirty="0">
                <a:solidFill>
                  <a:schemeClr val="bg1"/>
                </a:solidFill>
                <a:latin typeface="Times New Roman" pitchFamily="18" charset="0"/>
              </a:rPr>
              <a:t>, чтобы </a:t>
            </a:r>
          </a:p>
          <a:p>
            <a:pPr algn="ctr"/>
            <a:r>
              <a:rPr lang="ru-RU" sz="2400" u="sng" dirty="0">
                <a:solidFill>
                  <a:schemeClr val="bg1"/>
                </a:solidFill>
                <a:latin typeface="Times New Roman" pitchFamily="18" charset="0"/>
              </a:rPr>
              <a:t>сумма их на каждой стороне составляла 20</a:t>
            </a:r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667000" y="1981200"/>
            <a:ext cx="3886200" cy="3581400"/>
            <a:chOff x="3840" y="784"/>
            <a:chExt cx="2448" cy="2240"/>
          </a:xfrm>
        </p:grpSpPr>
        <p:grpSp>
          <p:nvGrpSpPr>
            <p:cNvPr id="6" name="Group 22"/>
            <p:cNvGrpSpPr>
              <a:grpSpLocks/>
            </p:cNvGrpSpPr>
            <p:nvPr/>
          </p:nvGrpSpPr>
          <p:grpSpPr bwMode="auto">
            <a:xfrm>
              <a:off x="4136" y="1144"/>
              <a:ext cx="1848" cy="1656"/>
              <a:chOff x="1832" y="1536"/>
              <a:chExt cx="1848" cy="1656"/>
            </a:xfrm>
          </p:grpSpPr>
          <p:sp>
            <p:nvSpPr>
              <p:cNvPr id="3089" name="Line 23"/>
              <p:cNvSpPr>
                <a:spLocks noChangeShapeType="1"/>
              </p:cNvSpPr>
              <p:nvPr/>
            </p:nvSpPr>
            <p:spPr bwMode="auto">
              <a:xfrm>
                <a:off x="1920" y="3192"/>
                <a:ext cx="1680" cy="0"/>
              </a:xfrm>
              <a:prstGeom prst="line">
                <a:avLst/>
              </a:prstGeom>
              <a:noFill/>
              <a:ln w="38100" cap="sq">
                <a:solidFill>
                  <a:srgbClr val="0033CC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90" name="Line 24"/>
              <p:cNvSpPr>
                <a:spLocks noChangeShapeType="1"/>
              </p:cNvSpPr>
              <p:nvPr/>
            </p:nvSpPr>
            <p:spPr bwMode="auto">
              <a:xfrm>
                <a:off x="2864" y="1536"/>
                <a:ext cx="816" cy="1488"/>
              </a:xfrm>
              <a:prstGeom prst="line">
                <a:avLst/>
              </a:prstGeom>
              <a:noFill/>
              <a:ln w="38100" cap="sq">
                <a:solidFill>
                  <a:srgbClr val="0033CC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91" name="Line 25"/>
              <p:cNvSpPr>
                <a:spLocks noChangeShapeType="1"/>
              </p:cNvSpPr>
              <p:nvPr/>
            </p:nvSpPr>
            <p:spPr bwMode="auto">
              <a:xfrm flipH="1">
                <a:off x="1832" y="1536"/>
                <a:ext cx="864" cy="1488"/>
              </a:xfrm>
              <a:prstGeom prst="line">
                <a:avLst/>
              </a:prstGeom>
              <a:noFill/>
              <a:ln w="38100" cap="sq">
                <a:solidFill>
                  <a:srgbClr val="0033CC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080" name="Oval 26"/>
            <p:cNvSpPr>
              <a:spLocks noChangeArrowheads="1"/>
            </p:cNvSpPr>
            <p:nvPr/>
          </p:nvSpPr>
          <p:spPr bwMode="auto">
            <a:xfrm>
              <a:off x="4872" y="784"/>
              <a:ext cx="432" cy="432"/>
            </a:xfrm>
            <a:prstGeom prst="ellipse">
              <a:avLst/>
            </a:prstGeom>
            <a:solidFill>
              <a:srgbClr val="66FFFF"/>
            </a:solidFill>
            <a:ln w="28575">
              <a:solidFill>
                <a:srgbClr val="0033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ru-RU" sz="3200" dirty="0">
                  <a:solidFill>
                    <a:srgbClr val="000066"/>
                  </a:solidFill>
                </a:rPr>
                <a:t>5</a:t>
              </a:r>
            </a:p>
          </p:txBody>
        </p:sp>
        <p:sp>
          <p:nvSpPr>
            <p:cNvPr id="3081" name="Oval 27"/>
            <p:cNvSpPr>
              <a:spLocks noChangeArrowheads="1"/>
            </p:cNvSpPr>
            <p:nvPr/>
          </p:nvSpPr>
          <p:spPr bwMode="auto">
            <a:xfrm>
              <a:off x="4520" y="1384"/>
              <a:ext cx="432" cy="432"/>
            </a:xfrm>
            <a:prstGeom prst="ellipse">
              <a:avLst/>
            </a:prstGeom>
            <a:solidFill>
              <a:srgbClr val="66FFFF"/>
            </a:solidFill>
            <a:ln w="28575">
              <a:solidFill>
                <a:srgbClr val="0033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ru-RU" sz="3200">
                  <a:solidFill>
                    <a:srgbClr val="000066"/>
                  </a:solidFill>
                </a:rPr>
                <a:t>7</a:t>
              </a:r>
            </a:p>
          </p:txBody>
        </p:sp>
        <p:sp>
          <p:nvSpPr>
            <p:cNvPr id="3082" name="Oval 28"/>
            <p:cNvSpPr>
              <a:spLocks noChangeArrowheads="1"/>
            </p:cNvSpPr>
            <p:nvPr/>
          </p:nvSpPr>
          <p:spPr bwMode="auto">
            <a:xfrm>
              <a:off x="5208" y="1384"/>
              <a:ext cx="432" cy="432"/>
            </a:xfrm>
            <a:prstGeom prst="ellipse">
              <a:avLst/>
            </a:prstGeom>
            <a:solidFill>
              <a:srgbClr val="66FFFF"/>
            </a:solidFill>
            <a:ln w="28575">
              <a:solidFill>
                <a:srgbClr val="0033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ru-RU" sz="3200">
                  <a:solidFill>
                    <a:srgbClr val="000066"/>
                  </a:solidFill>
                </a:rPr>
                <a:t>3</a:t>
              </a:r>
            </a:p>
          </p:txBody>
        </p:sp>
        <p:sp>
          <p:nvSpPr>
            <p:cNvPr id="3083" name="Oval 29"/>
            <p:cNvSpPr>
              <a:spLocks noChangeArrowheads="1"/>
            </p:cNvSpPr>
            <p:nvPr/>
          </p:nvSpPr>
          <p:spPr bwMode="auto">
            <a:xfrm>
              <a:off x="5544" y="1984"/>
              <a:ext cx="432" cy="432"/>
            </a:xfrm>
            <a:prstGeom prst="ellipse">
              <a:avLst/>
            </a:prstGeom>
            <a:solidFill>
              <a:srgbClr val="66FFFF"/>
            </a:solidFill>
            <a:ln w="28575">
              <a:solidFill>
                <a:srgbClr val="0033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ru-RU" sz="3200">
                  <a:solidFill>
                    <a:srgbClr val="000066"/>
                  </a:solidFill>
                </a:rPr>
                <a:t>4</a:t>
              </a:r>
            </a:p>
          </p:txBody>
        </p:sp>
        <p:sp>
          <p:nvSpPr>
            <p:cNvPr id="3084" name="Oval 30"/>
            <p:cNvSpPr>
              <a:spLocks noChangeArrowheads="1"/>
            </p:cNvSpPr>
            <p:nvPr/>
          </p:nvSpPr>
          <p:spPr bwMode="auto">
            <a:xfrm>
              <a:off x="4512" y="2592"/>
              <a:ext cx="432" cy="432"/>
            </a:xfrm>
            <a:prstGeom prst="ellipse">
              <a:avLst/>
            </a:prstGeom>
            <a:solidFill>
              <a:srgbClr val="66FFFF"/>
            </a:solidFill>
            <a:ln w="28575">
              <a:solidFill>
                <a:srgbClr val="0033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ru-RU" sz="3200">
                  <a:solidFill>
                    <a:srgbClr val="000066"/>
                  </a:solidFill>
                </a:rPr>
                <a:t>9</a:t>
              </a:r>
            </a:p>
          </p:txBody>
        </p:sp>
        <p:sp>
          <p:nvSpPr>
            <p:cNvPr id="3085" name="Oval 31"/>
            <p:cNvSpPr>
              <a:spLocks noChangeArrowheads="1"/>
            </p:cNvSpPr>
            <p:nvPr/>
          </p:nvSpPr>
          <p:spPr bwMode="auto">
            <a:xfrm>
              <a:off x="4192" y="1984"/>
              <a:ext cx="432" cy="432"/>
            </a:xfrm>
            <a:prstGeom prst="ellipse">
              <a:avLst/>
            </a:prstGeom>
            <a:solidFill>
              <a:srgbClr val="66FFFF"/>
            </a:solidFill>
            <a:ln w="28575">
              <a:solidFill>
                <a:srgbClr val="0033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ru-RU" sz="3200">
                  <a:solidFill>
                    <a:srgbClr val="000066"/>
                  </a:solidFill>
                </a:rPr>
                <a:t>6</a:t>
              </a:r>
            </a:p>
          </p:txBody>
        </p:sp>
        <p:sp>
          <p:nvSpPr>
            <p:cNvPr id="3086" name="Oval 32"/>
            <p:cNvSpPr>
              <a:spLocks noChangeArrowheads="1"/>
            </p:cNvSpPr>
            <p:nvPr/>
          </p:nvSpPr>
          <p:spPr bwMode="auto">
            <a:xfrm>
              <a:off x="5856" y="2592"/>
              <a:ext cx="432" cy="432"/>
            </a:xfrm>
            <a:prstGeom prst="ellipse">
              <a:avLst/>
            </a:prstGeom>
            <a:solidFill>
              <a:srgbClr val="66FFFF"/>
            </a:solidFill>
            <a:ln w="28575">
              <a:solidFill>
                <a:srgbClr val="0033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ru-RU" sz="3200">
                  <a:solidFill>
                    <a:srgbClr val="000066"/>
                  </a:solidFill>
                </a:rPr>
                <a:t>8</a:t>
              </a:r>
            </a:p>
          </p:txBody>
        </p:sp>
        <p:sp>
          <p:nvSpPr>
            <p:cNvPr id="3087" name="Oval 33"/>
            <p:cNvSpPr>
              <a:spLocks noChangeArrowheads="1"/>
            </p:cNvSpPr>
            <p:nvPr/>
          </p:nvSpPr>
          <p:spPr bwMode="auto">
            <a:xfrm>
              <a:off x="5184" y="2592"/>
              <a:ext cx="432" cy="432"/>
            </a:xfrm>
            <a:prstGeom prst="ellipse">
              <a:avLst/>
            </a:prstGeom>
            <a:solidFill>
              <a:srgbClr val="66FFFF"/>
            </a:solidFill>
            <a:ln w="28575">
              <a:solidFill>
                <a:srgbClr val="0033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ru-RU" sz="3200">
                  <a:solidFill>
                    <a:srgbClr val="000066"/>
                  </a:solidFill>
                </a:rPr>
                <a:t>1</a:t>
              </a:r>
            </a:p>
          </p:txBody>
        </p:sp>
        <p:sp>
          <p:nvSpPr>
            <p:cNvPr id="3088" name="Oval 34"/>
            <p:cNvSpPr>
              <a:spLocks noChangeArrowheads="1"/>
            </p:cNvSpPr>
            <p:nvPr/>
          </p:nvSpPr>
          <p:spPr bwMode="auto">
            <a:xfrm>
              <a:off x="3840" y="2584"/>
              <a:ext cx="432" cy="432"/>
            </a:xfrm>
            <a:prstGeom prst="ellipse">
              <a:avLst/>
            </a:prstGeom>
            <a:solidFill>
              <a:srgbClr val="66FFFF"/>
            </a:solidFill>
            <a:ln w="28575">
              <a:solidFill>
                <a:srgbClr val="0033CC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ru-RU" sz="3200">
                  <a:solidFill>
                    <a:srgbClr val="000066"/>
                  </a:solidFill>
                </a:rPr>
                <a:t>2</a:t>
              </a:r>
            </a:p>
          </p:txBody>
        </p:sp>
      </p:grpSp>
      <p:sp>
        <p:nvSpPr>
          <p:cNvPr id="34" name="AutoShape 28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770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3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4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Ctr="1"/>
          <a:lstStyle/>
          <a:p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Семёрочка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5800" y="1981200"/>
            <a:ext cx="7772400" cy="1987550"/>
          </a:xfrm>
        </p:spPr>
        <p:txBody>
          <a:bodyPr/>
          <a:lstStyle/>
          <a:p>
            <a:pPr>
              <a:buFontTx/>
              <a:buNone/>
            </a:pPr>
            <a:r>
              <a:rPr lang="ru-RU" sz="2800">
                <a:effectLst>
                  <a:outerShdw blurRad="38100" dist="38100" dir="2700000" algn="tl">
                    <a:srgbClr val="FFFFFF"/>
                  </a:outerShdw>
                </a:effectLst>
              </a:rPr>
              <a:t> Сколько раз встречается цифра 7 при записи чисел от 1 до 100?</a:t>
            </a:r>
          </a:p>
        </p:txBody>
      </p:sp>
      <p:sp>
        <p:nvSpPr>
          <p:cNvPr id="19460" name="WordArt 5"/>
          <p:cNvSpPr>
            <a:spLocks noChangeArrowheads="1" noChangeShapeType="1" noTextEdit="1"/>
          </p:cNvSpPr>
          <p:nvPr/>
        </p:nvSpPr>
        <p:spPr bwMode="auto">
          <a:xfrm rot="1551877">
            <a:off x="5867400" y="3213100"/>
            <a:ext cx="2305050" cy="251936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366"/>
              </a:avLst>
            </a:prstTxWarp>
          </a:bodyPr>
          <a:lstStyle/>
          <a:p>
            <a:pPr algn="ctr"/>
            <a:r>
              <a:rPr lang="ru-RU" sz="44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384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7</a:t>
            </a:r>
          </a:p>
        </p:txBody>
      </p:sp>
      <p:pic>
        <p:nvPicPr>
          <p:cNvPr id="146438" name="Picture 6" descr="(216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130850">
            <a:off x="827088" y="2997200"/>
            <a:ext cx="3995737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41" name="WordArt 9"/>
          <p:cNvSpPr>
            <a:spLocks noChangeArrowheads="1" noChangeShapeType="1" noTextEdit="1"/>
          </p:cNvSpPr>
          <p:nvPr/>
        </p:nvSpPr>
        <p:spPr bwMode="auto">
          <a:xfrm rot="-1250345">
            <a:off x="2184400" y="4598988"/>
            <a:ext cx="1655763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20 раз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168" y="176"/>
            <a:chExt cx="5408" cy="3928"/>
          </a:xfrm>
        </p:grpSpPr>
        <p:sp>
          <p:nvSpPr>
            <p:cNvPr id="19466" name="Freeform 10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67" name="Freeform 11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68" name="Freeform 12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69" name="Freeform 13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70" name="Freeform 14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71" name="Freeform 15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72" name="Freeform 16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73" name="Freeform 17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" name="AutoShape 2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770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4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2195513" y="1341438"/>
            <a:ext cx="5616575" cy="2286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b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Подведем итоги игры</a:t>
            </a:r>
          </a:p>
        </p:txBody>
      </p:sp>
      <p:pic>
        <p:nvPicPr>
          <p:cNvPr id="73731" name="Picture 10" descr="(432)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333375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661" name="Picture 13" descr="WRBEAN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4075" y="908050"/>
            <a:ext cx="50482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3" descr="WRBEAN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1550" y="2205038"/>
            <a:ext cx="504825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3" descr="WRBEAN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79613" y="5229225"/>
            <a:ext cx="50482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3" descr="WRBEAN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6100" y="5445125"/>
            <a:ext cx="50482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WRBEAN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64388" y="4149725"/>
            <a:ext cx="50482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 descr="WRBEAN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35600" y="692150"/>
            <a:ext cx="50482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WRBEAN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4292600"/>
            <a:ext cx="50482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3" descr="WRBEAN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5825" y="476250"/>
            <a:ext cx="50482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3740" name="Group 1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168" y="176"/>
            <a:chExt cx="5408" cy="3928"/>
          </a:xfrm>
        </p:grpSpPr>
        <p:sp>
          <p:nvSpPr>
            <p:cNvPr id="73741" name="Freeform 1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742" name="Freeform 1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743" name="Freeform 1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744" name="Freeform 1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745" name="Freeform 1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746" name="Freeform 1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747" name="Freeform 1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748" name="Freeform 2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spd="slow">
    <p:zoom/>
    <p:sndAc>
      <p:stSnd>
        <p:snd r:embed="rId3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5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5000"/>
                                        <p:tgtEl>
                                          <p:spTgt spid="1556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2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7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2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7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2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7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2" dur="3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5607E-7 C 0.00851 0.00393 0.01823 0.00694 0.02535 0.0148 C 0.03577 0.02636 0.04236 0.04301 0.054 0.05295 C 0.05868 0.06544 0.06129 0.06127 0.06667 0.07191 C 0.07292 0.09781 0.07031 0.11676 0.06823 0.14798 C 0.06771 0.15584 0.06389 0.16555 0.06181 0.17341 C 0.06077 0.17757 0.05972 0.18197 0.05868 0.18613 C 0.05816 0.18821 0.05712 0.19237 0.05712 0.19237 C 0.05747 0.21711 0.04757 0.30451 0.07136 0.33619 C 0.07465 0.34913 0.07691 0.35607 0.08577 0.3637 C 0.0882 0.37318 0.09236 0.37688 0.09844 0.38266 C 0.10764 0.40162 0.12847 0.40971 0.14445 0.41018 C 0.19584 0.41133 0.24705 0.41156 0.29844 0.41226 C 0.30799 0.41434 0.31684 0.4148 0.32535 0.42081 C 0.32639 0.42289 0.32691 0.42567 0.32847 0.42705 C 0.33125 0.42937 0.33802 0.43122 0.33802 0.43122 C 0.3467 0.44833 0.33559 0.42937 0.34601 0.43977 C 0.34896 0.44278 0.35087 0.44763 0.354 0.45041 C 0.35556 0.45179 0.35712 0.45318 0.35868 0.45457 C 0.36337 0.46405 0.3658 0.46012 0.37136 0.46729 C 0.37691 0.47445 0.37813 0.48093 0.38577 0.48416 C 0.38837 0.48763 0.39236 0.49018 0.39358 0.4948 C 0.3941 0.49688 0.39427 0.49919 0.39514 0.50104 C 0.40122 0.51399 0.41476 0.52601 0.42379 0.5348 C 0.42726 0.53827 0.4309 0.54104 0.43472 0.54335 C 0.43802 0.5452 0.44445 0.54752 0.44445 0.54752 C 0.46632 0.56786 0.42604 0.53156 0.45712 0.55399 C 0.46389 0.55885 0.46702 0.56671 0.47465 0.57087 C 0.51771 0.59492 0.5717 0.58474 0.61424 0.58567 C 0.62101 0.59006 0.62587 0.59214 0.63334 0.59399 C 0.6415 0.59977 0.65035 0.60116 0.65868 0.60671 C 0.66511 0.61572 0.67709 0.62081 0.68577 0.6259 C 0.69184 0.62937 0.69688 0.63515 0.70313 0.63838 C 0.72552 0.65064 0.74705 0.66335 0.77136 0.66798 C 0.78351 0.66567 0.78247 0.67098 0.78247 0.66174 " pathEditMode="relative" ptsTypes="ffffffffffffffffffffffffffffffffffA">
                                      <p:cBhvr>
                                        <p:cTn id="60" dur="2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84" name="Picture 102" descr="IMG31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24400"/>
            <a:ext cx="114617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219" name="AutoShape 7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356100" y="1484313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220" name="AutoShape 7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35600" y="1484313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221" name="AutoShape 7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96188" y="1484313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222" name="AutoShape 78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515100" y="1484313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268" name="WordArt 124"/>
          <p:cNvSpPr>
            <a:spLocks noChangeArrowheads="1" noChangeShapeType="1" noTextEdit="1"/>
          </p:cNvSpPr>
          <p:nvPr/>
        </p:nvSpPr>
        <p:spPr bwMode="auto">
          <a:xfrm>
            <a:off x="1116013" y="188913"/>
            <a:ext cx="7273925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5000">
                      <a:srgbClr val="66008F"/>
                    </a:gs>
                    <a:gs pos="32499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1">
                      <a:srgbClr val="FF0000"/>
                    </a:gs>
                    <a:gs pos="67501">
                      <a:srgbClr val="BA0066"/>
                    </a:gs>
                    <a:gs pos="85000">
                      <a:srgbClr val="66008F"/>
                    </a:gs>
                    <a:gs pos="100000">
                      <a:srgbClr val="000082"/>
                    </a:gs>
                  </a:gsLst>
                  <a:lin ang="18900000" scaled="1"/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Выбери задание</a:t>
            </a:r>
          </a:p>
        </p:txBody>
      </p:sp>
      <p:sp>
        <p:nvSpPr>
          <p:cNvPr id="6269" name="WordArt 125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714875" y="1700213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10</a:t>
            </a:r>
          </a:p>
        </p:txBody>
      </p:sp>
      <p:sp>
        <p:nvSpPr>
          <p:cNvPr id="6270" name="WordArt 126">
            <a:hlinkClick r:id="rId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795963" y="1700213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20</a:t>
            </a:r>
          </a:p>
        </p:txBody>
      </p:sp>
      <p:sp>
        <p:nvSpPr>
          <p:cNvPr id="6271" name="WordArt 127">
            <a:hlinkClick r:id="rId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04025" y="1700213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30</a:t>
            </a:r>
          </a:p>
        </p:txBody>
      </p:sp>
      <p:sp>
        <p:nvSpPr>
          <p:cNvPr id="6272" name="WordArt 128">
            <a:hlinkClick r:id="rId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56550" y="1700213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40</a:t>
            </a:r>
          </a:p>
        </p:txBody>
      </p:sp>
      <p:grpSp>
        <p:nvGrpSpPr>
          <p:cNvPr id="6299" name="Group 15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168" y="176"/>
            <a:chExt cx="5408" cy="3928"/>
          </a:xfrm>
        </p:grpSpPr>
        <p:sp>
          <p:nvSpPr>
            <p:cNvPr id="6300" name="Freeform 156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301" name="Freeform 157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302" name="Freeform 158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303" name="Freeform 159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304" name="Freeform 160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305" name="Freeform 161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306" name="Freeform 162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307" name="Freeform 163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310" name="AutoShape 166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356100" y="2347913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chemeClr val="accent2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311" name="AutoShape 167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35600" y="2347913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chemeClr val="accent2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312" name="AutoShape 168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96188" y="2347913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chemeClr val="accent2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313" name="AutoShape 169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515100" y="2347913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chemeClr val="accent2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314" name="WordArt 170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4714875" y="2563813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accent2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10</a:t>
            </a:r>
          </a:p>
        </p:txBody>
      </p:sp>
      <p:sp>
        <p:nvSpPr>
          <p:cNvPr id="6315" name="WordArt 171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5795963" y="2563813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accent2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20</a:t>
            </a:r>
          </a:p>
        </p:txBody>
      </p:sp>
      <p:sp>
        <p:nvSpPr>
          <p:cNvPr id="6316" name="WordArt 172">
            <a:hlinkClick r:id="rId1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04025" y="2563813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accent2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30</a:t>
            </a:r>
          </a:p>
        </p:txBody>
      </p:sp>
      <p:sp>
        <p:nvSpPr>
          <p:cNvPr id="6317" name="WordArt 173">
            <a:hlinkClick r:id="rId1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56550" y="2563813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accent2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40</a:t>
            </a:r>
          </a:p>
        </p:txBody>
      </p:sp>
      <p:sp>
        <p:nvSpPr>
          <p:cNvPr id="6318" name="AutoShape 174">
            <a:hlinkClick r:id="rId1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356100" y="3211513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rgbClr val="1A9014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319" name="AutoShape 175">
            <a:hlinkClick r:id="rId1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35600" y="3211513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rgbClr val="1A9014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320" name="AutoShape 176">
            <a:hlinkClick r:id="rId1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96188" y="3211513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rgbClr val="1A9014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321" name="AutoShape 177">
            <a:hlinkClick r:id="rId1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515100" y="3211513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rgbClr val="1A9014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322" name="WordArt 178">
            <a:hlinkClick r:id="rId1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714875" y="3427413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1A9014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10</a:t>
            </a:r>
          </a:p>
        </p:txBody>
      </p:sp>
      <p:sp>
        <p:nvSpPr>
          <p:cNvPr id="6323" name="WordArt 179">
            <a:hlinkClick r:id="rId1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795963" y="3427413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1A9014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20</a:t>
            </a:r>
          </a:p>
        </p:txBody>
      </p:sp>
      <p:sp>
        <p:nvSpPr>
          <p:cNvPr id="6324" name="WordArt 180">
            <a:hlinkClick r:id="rId1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04025" y="3427413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1A9014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30</a:t>
            </a:r>
          </a:p>
        </p:txBody>
      </p:sp>
      <p:sp>
        <p:nvSpPr>
          <p:cNvPr id="6325" name="WordArt 181">
            <a:hlinkClick r:id="rId1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56550" y="3427413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1A9014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40</a:t>
            </a:r>
          </a:p>
        </p:txBody>
      </p:sp>
      <p:sp>
        <p:nvSpPr>
          <p:cNvPr id="6326" name="AutoShape 182">
            <a:hlinkClick r:id="rId1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356100" y="4076700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rgbClr val="FF99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327" name="AutoShape 183">
            <a:hlinkClick r:id="rId1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35600" y="4076700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rgbClr val="FF99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328" name="AutoShape 184">
            <a:hlinkClick r:id="rId1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96188" y="4076700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rgbClr val="FF99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329" name="AutoShape 185">
            <a:hlinkClick r:id="rId1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515100" y="4076700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rgbClr val="FF99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330" name="WordArt 186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4714875" y="4292600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FF99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10</a:t>
            </a:r>
          </a:p>
        </p:txBody>
      </p:sp>
      <p:sp>
        <p:nvSpPr>
          <p:cNvPr id="6331" name="WordArt 187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795963" y="4292600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FF99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20</a:t>
            </a:r>
          </a:p>
        </p:txBody>
      </p:sp>
      <p:sp>
        <p:nvSpPr>
          <p:cNvPr id="6332" name="WordArt 188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04025" y="4292600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FF99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30</a:t>
            </a:r>
          </a:p>
        </p:txBody>
      </p:sp>
      <p:sp>
        <p:nvSpPr>
          <p:cNvPr id="6333" name="WordArt 189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56550" y="4292600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FF99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40</a:t>
            </a:r>
          </a:p>
        </p:txBody>
      </p:sp>
      <p:sp>
        <p:nvSpPr>
          <p:cNvPr id="6359" name="AutoShape 215">
            <a:hlinkClick r:id="rId2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1844675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360" name="AutoShape 216">
            <a:hlinkClick r:id="rId2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2708275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362" name="AutoShape 218">
            <a:hlinkClick r:id="rId2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3573463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363" name="WordArt 219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4213" y="2060575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FFFF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100</a:t>
            </a:r>
          </a:p>
        </p:txBody>
      </p:sp>
      <p:sp>
        <p:nvSpPr>
          <p:cNvPr id="6364" name="WordArt 220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55650" y="2997200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FFFF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50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hlink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6365" name="WordArt 221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4213" y="3789363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FFFF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100</a:t>
            </a:r>
          </a:p>
        </p:txBody>
      </p:sp>
      <p:sp>
        <p:nvSpPr>
          <p:cNvPr id="6367" name="WordArt 223"/>
          <p:cNvSpPr>
            <a:spLocks noChangeArrowheads="1" noChangeShapeType="1" noTextEdit="1"/>
          </p:cNvSpPr>
          <p:nvPr/>
        </p:nvSpPr>
        <p:spPr bwMode="auto">
          <a:xfrm>
            <a:off x="323850" y="1268413"/>
            <a:ext cx="1181100" cy="5238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5000">
                      <a:srgbClr val="66008F"/>
                    </a:gs>
                    <a:gs pos="32499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1">
                      <a:srgbClr val="FF0000"/>
                    </a:gs>
                    <a:gs pos="67501">
                      <a:srgbClr val="BA0066"/>
                    </a:gs>
                    <a:gs pos="85000">
                      <a:srgbClr val="66008F"/>
                    </a:gs>
                    <a:gs pos="100000">
                      <a:srgbClr val="000082"/>
                    </a:gs>
                  </a:gsLst>
                  <a:lin ang="18900000" scaled="1"/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Блиц</a:t>
            </a:r>
          </a:p>
        </p:txBody>
      </p:sp>
      <p:sp>
        <p:nvSpPr>
          <p:cNvPr id="6372" name="Rectangle 228"/>
          <p:cNvSpPr>
            <a:spLocks noChangeArrowheads="1"/>
          </p:cNvSpPr>
          <p:nvPr/>
        </p:nvSpPr>
        <p:spPr bwMode="auto">
          <a:xfrm>
            <a:off x="1835150" y="3284538"/>
            <a:ext cx="2376488" cy="647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rgbClr val="1A901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lang="ru-RU" sz="2400" b="1"/>
              <a:t>Ребусы</a:t>
            </a:r>
          </a:p>
        </p:txBody>
      </p:sp>
      <p:sp>
        <p:nvSpPr>
          <p:cNvPr id="6373" name="Rectangle 229"/>
          <p:cNvSpPr>
            <a:spLocks noChangeArrowheads="1"/>
          </p:cNvSpPr>
          <p:nvPr/>
        </p:nvSpPr>
        <p:spPr bwMode="auto">
          <a:xfrm>
            <a:off x="1908175" y="2420938"/>
            <a:ext cx="2303463" cy="647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lang="ru-RU" sz="2000" b="1"/>
              <a:t>Реши!</a:t>
            </a:r>
          </a:p>
        </p:txBody>
      </p:sp>
      <p:sp>
        <p:nvSpPr>
          <p:cNvPr id="6375" name="Rectangle 231"/>
          <p:cNvSpPr>
            <a:spLocks noChangeArrowheads="1"/>
          </p:cNvSpPr>
          <p:nvPr/>
        </p:nvSpPr>
        <p:spPr bwMode="auto">
          <a:xfrm>
            <a:off x="1908175" y="1557338"/>
            <a:ext cx="2376488" cy="647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lang="ru-RU" b="1" dirty="0" smtClean="0"/>
              <a:t>Загадки</a:t>
            </a:r>
          </a:p>
          <a:p>
            <a:pPr algn="ctr"/>
            <a:r>
              <a:rPr lang="ru-RU" b="1" dirty="0" smtClean="0"/>
              <a:t> «информатика»</a:t>
            </a:r>
            <a:endParaRPr lang="ru-RU" b="1" dirty="0"/>
          </a:p>
        </p:txBody>
      </p:sp>
      <p:sp>
        <p:nvSpPr>
          <p:cNvPr id="6376" name="Rectangle 232"/>
          <p:cNvSpPr>
            <a:spLocks noChangeArrowheads="1"/>
          </p:cNvSpPr>
          <p:nvPr/>
        </p:nvSpPr>
        <p:spPr bwMode="auto">
          <a:xfrm>
            <a:off x="1835150" y="4149725"/>
            <a:ext cx="2376488" cy="647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lang="ru-RU" sz="2000" b="1"/>
              <a:t>Задачи- шутки</a:t>
            </a:r>
          </a:p>
        </p:txBody>
      </p:sp>
      <p:sp>
        <p:nvSpPr>
          <p:cNvPr id="6378" name="Rectangle 234"/>
          <p:cNvSpPr>
            <a:spLocks noChangeArrowheads="1"/>
          </p:cNvSpPr>
          <p:nvPr/>
        </p:nvSpPr>
        <p:spPr bwMode="auto">
          <a:xfrm>
            <a:off x="1835150" y="5013325"/>
            <a:ext cx="2376488" cy="647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rgbClr val="FF33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lang="ru-RU" sz="2000" b="1"/>
              <a:t>Резерв</a:t>
            </a:r>
          </a:p>
        </p:txBody>
      </p:sp>
      <p:sp>
        <p:nvSpPr>
          <p:cNvPr id="6379" name="AutoShape 235">
            <a:hlinkClick r:id="rId2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356100" y="4941888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380" name="AutoShape 236">
            <a:hlinkClick r:id="rId2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35600" y="4941888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381" name="AutoShape 23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596188" y="4941888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382" name="AutoShape 2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515100" y="4941888"/>
            <a:ext cx="1079500" cy="8636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rgbClr val="FF33CC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383" name="WordArt 239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714875" y="5157788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FF33CC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10</a:t>
            </a:r>
          </a:p>
        </p:txBody>
      </p:sp>
      <p:sp>
        <p:nvSpPr>
          <p:cNvPr id="6384" name="WordArt 240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795963" y="5157788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FF33CC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20</a:t>
            </a:r>
          </a:p>
        </p:txBody>
      </p:sp>
      <p:sp>
        <p:nvSpPr>
          <p:cNvPr id="6385" name="WordArt 241">
            <a:hlinkClick r:id="rId2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04025" y="5157788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FF33CC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30</a:t>
            </a:r>
          </a:p>
        </p:txBody>
      </p:sp>
      <p:sp>
        <p:nvSpPr>
          <p:cNvPr id="6386" name="WordArt 242">
            <a:hlinkClick r:id="rId2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56550" y="5157788"/>
            <a:ext cx="431800" cy="4318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rgbClr val="FF33CC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80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hlink"/>
                  </a:gs>
                  <a:gs pos="100000">
                    <a:srgbClr val="FF33CC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65" name="Овальная выноска 64">
            <a:hlinkClick r:id="rId2" action="ppaction://hlinksldjump"/>
          </p:cNvPr>
          <p:cNvSpPr/>
          <p:nvPr/>
        </p:nvSpPr>
        <p:spPr>
          <a:xfrm>
            <a:off x="-2500362" y="6000768"/>
            <a:ext cx="2500362" cy="857232"/>
          </a:xfrm>
          <a:prstGeom prst="wedgeEllipseCallout">
            <a:avLst>
              <a:gd name="adj1" fmla="val 62131"/>
              <a:gd name="adj2" fmla="val -787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Подведем итоги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6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2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7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2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6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7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2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6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7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3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6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6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1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3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6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1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3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6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1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3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6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2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3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6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2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3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6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2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3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6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2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3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6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3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63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6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3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63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6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3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3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6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3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63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6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63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63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2000"/>
                                        <p:tgtEl>
                                          <p:spTgt spid="6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6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3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6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65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63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000"/>
                                        <p:tgtEl>
                                          <p:spTgt spid="6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8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3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6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8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63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6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85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6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86"/>
                  </p:tgtEl>
                </p:cond>
              </p:nextCondLst>
            </p:seq>
          </p:childTnLst>
        </p:cTn>
      </p:par>
    </p:tnLst>
    <p:bldLst>
      <p:bldP spid="6269" grpId="0" animBg="1"/>
      <p:bldP spid="6270" grpId="0" animBg="1"/>
      <p:bldP spid="6271" grpId="0" animBg="1"/>
      <p:bldP spid="6272" grpId="0" animBg="1"/>
      <p:bldP spid="6314" grpId="0" animBg="1"/>
      <p:bldP spid="6315" grpId="0" animBg="1"/>
      <p:bldP spid="6316" grpId="0" animBg="1"/>
      <p:bldP spid="6317" grpId="0" animBg="1"/>
      <p:bldP spid="6322" grpId="0" animBg="1"/>
      <p:bldP spid="6323" grpId="0" animBg="1"/>
      <p:bldP spid="6324" grpId="0" animBg="1"/>
      <p:bldP spid="6325" grpId="0" animBg="1"/>
      <p:bldP spid="6330" grpId="0" animBg="1"/>
      <p:bldP spid="6331" grpId="0" animBg="1"/>
      <p:bldP spid="6332" grpId="0" animBg="1"/>
      <p:bldP spid="6333" grpId="0" animBg="1"/>
      <p:bldP spid="6363" grpId="0" animBg="1"/>
      <p:bldP spid="6364" grpId="0" animBg="1"/>
      <p:bldP spid="6365" grpId="0" animBg="1"/>
      <p:bldP spid="6383" grpId="0" animBg="1"/>
      <p:bldP spid="6384" grpId="0" animBg="1"/>
      <p:bldP spid="6385" grpId="0" animBg="1"/>
      <p:bldP spid="638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285728"/>
            <a:ext cx="551625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0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</a:rPr>
              <a:t>Загадка  № </a:t>
            </a:r>
            <a:r>
              <a:rPr lang="ru-RU" sz="60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</a:rPr>
              <a:t>1</a:t>
            </a:r>
            <a:endParaRPr lang="ru-RU" sz="6000" b="1" dirty="0">
              <a:ln w="18000">
                <a:solidFill>
                  <a:srgbClr val="0000F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611188" y="1628775"/>
            <a:ext cx="757237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Скромный серый колобок,                  </a:t>
            </a:r>
          </a:p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Длинный тонкий проводок,                 </a:t>
            </a:r>
          </a:p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Ну а на коробке -                                   </a:t>
            </a:r>
          </a:p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Две или три кнопки.                              </a:t>
            </a:r>
          </a:p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В зоопарке есть зайчишка,                    </a:t>
            </a:r>
          </a:p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У компьютера  есть ... </a:t>
            </a:r>
          </a:p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                                         </a:t>
            </a:r>
            <a:r>
              <a:rPr lang="ru-RU" sz="32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МЫШКА.  </a:t>
            </a:r>
          </a:p>
          <a:p>
            <a:pPr>
              <a:defRPr/>
            </a:pPr>
            <a:endParaRPr lang="ru-RU" sz="3200" dirty="0">
              <a:solidFill>
                <a:schemeClr val="bg1">
                  <a:lumMod val="50000"/>
                </a:schemeClr>
              </a:solidFill>
              <a:latin typeface="Tahoma" pitchFamily="34" charset="0"/>
            </a:endParaRPr>
          </a:p>
        </p:txBody>
      </p:sp>
      <p:sp>
        <p:nvSpPr>
          <p:cNvPr id="34820" name="AutoShape 2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01000" y="62484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  <p:pic>
        <p:nvPicPr>
          <p:cNvPr id="5" name="Picture 4" descr="Мышь(mouse)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63" y="1857375"/>
            <a:ext cx="26955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Oval 6"/>
          <p:cNvSpPr>
            <a:spLocks noChangeArrowheads="1"/>
          </p:cNvSpPr>
          <p:nvPr/>
        </p:nvSpPr>
        <p:spPr bwMode="auto">
          <a:xfrm rot="1083969">
            <a:off x="5849988" y="628114"/>
            <a:ext cx="3178624" cy="50616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8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22"/>
                  </p:tgtEl>
                </p:cond>
              </p:nextCondLst>
            </p:seq>
          </p:childTnLst>
        </p:cTn>
      </p:par>
    </p:tnLst>
    <p:bldLst>
      <p:bldP spid="348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285728"/>
            <a:ext cx="551625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0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</a:rPr>
              <a:t>Загадка  № </a:t>
            </a:r>
            <a:r>
              <a:rPr lang="ru-RU" sz="60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</a:rPr>
              <a:t>2</a:t>
            </a:r>
            <a:endParaRPr lang="ru-RU" sz="6000" b="1" dirty="0">
              <a:ln w="18000">
                <a:solidFill>
                  <a:srgbClr val="0000F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00063" y="1619250"/>
            <a:ext cx="7572375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Словно смелый капитан!                       </a:t>
            </a:r>
          </a:p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А на нем -  горит экран.                       </a:t>
            </a:r>
          </a:p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Яркой радугой он дышит,                   </a:t>
            </a:r>
          </a:p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И на нем компьютер пишет                 </a:t>
            </a:r>
          </a:p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И рисует без запинки                            </a:t>
            </a:r>
          </a:p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Всевозможные картинки.                     </a:t>
            </a:r>
          </a:p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Наверху машины всей                          </a:t>
            </a:r>
          </a:p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Размещается ... </a:t>
            </a:r>
          </a:p>
          <a:p>
            <a:pPr>
              <a:defRPr/>
            </a:pPr>
            <a:r>
              <a:rPr lang="ru-RU" sz="32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                                Д И С П Л Е Й.  </a:t>
            </a:r>
          </a:p>
          <a:p>
            <a:pPr>
              <a:defRPr/>
            </a:pPr>
            <a:endParaRPr lang="ru-RU" sz="3200" dirty="0">
              <a:solidFill>
                <a:schemeClr val="bg1">
                  <a:lumMod val="50000"/>
                </a:schemeClr>
              </a:solidFill>
              <a:latin typeface="Tahoma" pitchFamily="34" charset="0"/>
            </a:endParaRPr>
          </a:p>
        </p:txBody>
      </p:sp>
      <p:pic>
        <p:nvPicPr>
          <p:cNvPr id="82946" name="Picture 2" descr="Картинка 2 из 675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62613" y="1214438"/>
            <a:ext cx="3252787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AutoShape 6"/>
          <p:cNvSpPr>
            <a:spLocks noChangeArrowheads="1"/>
          </p:cNvSpPr>
          <p:nvPr/>
        </p:nvSpPr>
        <p:spPr bwMode="auto">
          <a:xfrm>
            <a:off x="5429256" y="500042"/>
            <a:ext cx="4214842" cy="4500594"/>
          </a:xfrm>
          <a:prstGeom prst="cloudCallout">
            <a:avLst>
              <a:gd name="adj1" fmla="val -39426"/>
              <a:gd name="adj2" fmla="val 65991"/>
            </a:avLst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35847" name="Oval 7"/>
          <p:cNvSpPr>
            <a:spLocks noChangeArrowheads="1"/>
          </p:cNvSpPr>
          <p:nvPr/>
        </p:nvSpPr>
        <p:spPr bwMode="auto">
          <a:xfrm>
            <a:off x="3786182" y="5429264"/>
            <a:ext cx="4176713" cy="720725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AutoShape 2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01000" y="62484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8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7"/>
                  </p:tgtEl>
                </p:cond>
              </p:nextCondLst>
            </p:seq>
          </p:childTnLst>
        </p:cTn>
      </p:par>
    </p:tnLst>
    <p:bldLst>
      <p:bldP spid="35846" grpId="0" animBg="1"/>
      <p:bldP spid="358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285728"/>
            <a:ext cx="551625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0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</a:rPr>
              <a:t>Загадка  № </a:t>
            </a:r>
            <a:r>
              <a:rPr lang="ru-RU" sz="60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</a:rPr>
              <a:t>3</a:t>
            </a:r>
            <a:endParaRPr lang="ru-RU" sz="6000" b="1" dirty="0">
              <a:ln w="18000">
                <a:solidFill>
                  <a:srgbClr val="0000F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00063" y="1571625"/>
            <a:ext cx="757237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Около дисплея - главный блок:           </a:t>
            </a:r>
          </a:p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Там бежит электроток                          </a:t>
            </a:r>
          </a:p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К самым важным микросхемам.         </a:t>
            </a:r>
          </a:p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Этот блок зовут ... </a:t>
            </a:r>
          </a:p>
          <a:p>
            <a:pPr>
              <a:defRPr/>
            </a:pPr>
            <a:r>
              <a:rPr lang="ru-RU" sz="32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                           </a:t>
            </a:r>
          </a:p>
          <a:p>
            <a:pPr>
              <a:defRPr/>
            </a:pPr>
            <a:r>
              <a:rPr lang="ru-RU" sz="32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С И С Т Е М Н Ы М	</a:t>
            </a:r>
          </a:p>
        </p:txBody>
      </p:sp>
      <p:pic>
        <p:nvPicPr>
          <p:cNvPr id="81924" name="Picture 4" descr="Картинка 3 из 870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5600" y="3716338"/>
            <a:ext cx="264318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Oval 6"/>
          <p:cNvSpPr>
            <a:spLocks noChangeArrowheads="1"/>
          </p:cNvSpPr>
          <p:nvPr/>
        </p:nvSpPr>
        <p:spPr bwMode="auto">
          <a:xfrm>
            <a:off x="250825" y="3860800"/>
            <a:ext cx="4464050" cy="8636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1" name="Oval 7"/>
          <p:cNvSpPr>
            <a:spLocks noChangeArrowheads="1"/>
          </p:cNvSpPr>
          <p:nvPr/>
        </p:nvSpPr>
        <p:spPr bwMode="auto">
          <a:xfrm>
            <a:off x="5076825" y="3213100"/>
            <a:ext cx="3313113" cy="3789363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AutoShape 2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770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8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0"/>
                  </p:tgtEl>
                </p:cond>
              </p:nextCondLst>
            </p:seq>
          </p:childTnLst>
        </p:cTn>
      </p:par>
    </p:tnLst>
    <p:bldLst>
      <p:bldP spid="36870" grpId="0" animBg="1"/>
      <p:bldP spid="3687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285728"/>
            <a:ext cx="551625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0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</a:rPr>
              <a:t>Загадка  № </a:t>
            </a:r>
            <a:r>
              <a:rPr lang="ru-RU" sz="60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</a:rPr>
              <a:t>4</a:t>
            </a:r>
            <a:endParaRPr lang="ru-RU" sz="6000" b="1" dirty="0">
              <a:ln w="18000">
                <a:solidFill>
                  <a:srgbClr val="0000F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42875" y="1500188"/>
            <a:ext cx="757237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По клавишам прыг да скок - </a:t>
            </a:r>
          </a:p>
          <a:p>
            <a:pPr>
              <a:defRPr/>
            </a:pPr>
            <a:r>
              <a:rPr lang="ru-RU" sz="3200" dirty="0" err="1">
                <a:solidFill>
                  <a:srgbClr val="0000FF"/>
                </a:solidFill>
                <a:latin typeface="Tahoma" pitchFamily="34" charset="0"/>
              </a:rPr>
              <a:t>Бе-ре-ги</a:t>
            </a: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 </a:t>
            </a:r>
            <a:r>
              <a:rPr lang="ru-RU" sz="3200" dirty="0" err="1">
                <a:solidFill>
                  <a:srgbClr val="0000FF"/>
                </a:solidFill>
                <a:latin typeface="Tahoma" pitchFamily="34" charset="0"/>
              </a:rPr>
              <a:t>но-го-ток</a:t>
            </a: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! </a:t>
            </a:r>
          </a:p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Раз-два и готово - </a:t>
            </a:r>
          </a:p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Отстукали слово! </a:t>
            </a:r>
          </a:p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Вот где пальцам физкультура </a:t>
            </a:r>
          </a:p>
          <a:p>
            <a:pPr>
              <a:defRPr/>
            </a:pPr>
            <a:r>
              <a:rPr lang="ru-RU" sz="3200" dirty="0">
                <a:solidFill>
                  <a:srgbClr val="0000FF"/>
                </a:solidFill>
                <a:latin typeface="Tahoma" pitchFamily="34" charset="0"/>
              </a:rPr>
              <a:t>Это вот - ... </a:t>
            </a:r>
          </a:p>
          <a:p>
            <a:pPr>
              <a:defRPr/>
            </a:pPr>
            <a:r>
              <a:rPr lang="ru-RU" sz="32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                           К Л А В И А Т У Р А. </a:t>
            </a:r>
          </a:p>
        </p:txBody>
      </p:sp>
      <p:pic>
        <p:nvPicPr>
          <p:cNvPr id="80898" name="Picture 2" descr="Картинка 9 из 4866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05463" y="1643063"/>
            <a:ext cx="3538537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5508625" y="1700213"/>
            <a:ext cx="3635375" cy="1657349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gradFill>
                <a:gsLst>
                  <a:gs pos="0">
                    <a:srgbClr val="5E9EFF"/>
                  </a:gs>
                  <a:gs pos="39999">
                    <a:srgbClr val="85C2FF"/>
                  </a:gs>
                  <a:gs pos="70000">
                    <a:srgbClr val="C4D6EB"/>
                  </a:gs>
                  <a:gs pos="100000">
                    <a:srgbClr val="FFEBFA"/>
                  </a:gs>
                </a:gsLst>
                <a:lin ang="5400000" scaled="0"/>
              </a:gradFill>
            </a:endParaRP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3419475" y="4508500"/>
            <a:ext cx="4176713" cy="504825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AutoShape 2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01000" y="62484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8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4"/>
                  </p:tgtEl>
                </p:cond>
              </p:nextCondLst>
            </p:seq>
          </p:childTnLst>
        </p:cTn>
      </p:par>
    </p:tnLst>
    <p:bldLst>
      <p:bldP spid="37894" grpId="0" animBg="1"/>
      <p:bldP spid="3789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WordArt 5"/>
          <p:cNvSpPr>
            <a:spLocks noChangeArrowheads="1" noChangeShapeType="1" noTextEdit="1"/>
          </p:cNvSpPr>
          <p:nvPr/>
        </p:nvSpPr>
        <p:spPr bwMode="auto">
          <a:xfrm rot="5400000">
            <a:off x="6119812" y="4689476"/>
            <a:ext cx="576263" cy="792162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800080"/>
                </a:solidFill>
                <a:latin typeface="Bookman Old Style"/>
              </a:rPr>
              <a:t>О</a:t>
            </a:r>
          </a:p>
        </p:txBody>
      </p:sp>
      <p:sp>
        <p:nvSpPr>
          <p:cNvPr id="77829" name="WordArt 6"/>
          <p:cNvSpPr>
            <a:spLocks noChangeArrowheads="1" noChangeShapeType="1" noTextEdit="1"/>
          </p:cNvSpPr>
          <p:nvPr/>
        </p:nvSpPr>
        <p:spPr bwMode="auto">
          <a:xfrm rot="5400000">
            <a:off x="7165182" y="4941093"/>
            <a:ext cx="215900" cy="360363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800080"/>
                </a:solidFill>
                <a:latin typeface="Bookman Old Style"/>
              </a:rPr>
              <a:t>=</a:t>
            </a:r>
          </a:p>
        </p:txBody>
      </p:sp>
      <p:sp>
        <p:nvSpPr>
          <p:cNvPr id="77830" name="WordArt 7"/>
          <p:cNvSpPr>
            <a:spLocks noChangeArrowheads="1" noChangeShapeType="1" noTextEdit="1"/>
          </p:cNvSpPr>
          <p:nvPr/>
        </p:nvSpPr>
        <p:spPr bwMode="auto">
          <a:xfrm rot="5400000">
            <a:off x="7812088" y="4725988"/>
            <a:ext cx="576262" cy="792162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800080"/>
                </a:solidFill>
                <a:latin typeface="Bookman Old Style"/>
              </a:rPr>
              <a:t>У</a:t>
            </a:r>
          </a:p>
        </p:txBody>
      </p:sp>
      <p:pic>
        <p:nvPicPr>
          <p:cNvPr id="77831" name="Picture 17" descr="35975310_fialka_golubay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557338"/>
            <a:ext cx="4478337" cy="315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2" name="WordArt 12"/>
          <p:cNvSpPr>
            <a:spLocks noChangeArrowheads="1" noChangeShapeType="1" noTextEdit="1"/>
          </p:cNvSpPr>
          <p:nvPr/>
        </p:nvSpPr>
        <p:spPr bwMode="auto">
          <a:xfrm rot="5400000">
            <a:off x="4621213" y="1004887"/>
            <a:ext cx="857250" cy="52387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800080"/>
                </a:solidFill>
                <a:latin typeface="Bookman Old Style"/>
              </a:rPr>
              <a:t>,</a:t>
            </a:r>
          </a:p>
        </p:txBody>
      </p:sp>
      <p:sp>
        <p:nvSpPr>
          <p:cNvPr id="77833" name="WordArt 11"/>
          <p:cNvSpPr>
            <a:spLocks noChangeArrowheads="1" noChangeShapeType="1" noTextEdit="1"/>
          </p:cNvSpPr>
          <p:nvPr/>
        </p:nvSpPr>
        <p:spPr bwMode="auto">
          <a:xfrm rot="5400000">
            <a:off x="4117976" y="1004887"/>
            <a:ext cx="857250" cy="52387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800080"/>
                </a:solidFill>
                <a:latin typeface="Bookman Old Style"/>
              </a:rPr>
              <a:t>,</a:t>
            </a:r>
          </a:p>
        </p:txBody>
      </p:sp>
      <p:sp>
        <p:nvSpPr>
          <p:cNvPr id="77834" name="WordArt 10"/>
          <p:cNvSpPr>
            <a:spLocks noChangeArrowheads="1" noChangeShapeType="1" noTextEdit="1"/>
          </p:cNvSpPr>
          <p:nvPr/>
        </p:nvSpPr>
        <p:spPr bwMode="auto">
          <a:xfrm rot="5400000">
            <a:off x="3613151" y="1004887"/>
            <a:ext cx="857250" cy="52387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800080"/>
                </a:solidFill>
                <a:latin typeface="Bookman Old Style"/>
              </a:rPr>
              <a:t>,</a:t>
            </a:r>
          </a:p>
        </p:txBody>
      </p:sp>
      <p:sp>
        <p:nvSpPr>
          <p:cNvPr id="77835" name="WordArt 9"/>
          <p:cNvSpPr>
            <a:spLocks noChangeArrowheads="1" noChangeShapeType="1" noTextEdit="1"/>
          </p:cNvSpPr>
          <p:nvPr/>
        </p:nvSpPr>
        <p:spPr bwMode="auto">
          <a:xfrm rot="5400000">
            <a:off x="3109913" y="1004887"/>
            <a:ext cx="857250" cy="52387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800080"/>
                </a:solidFill>
                <a:latin typeface="Bookman Old Style"/>
              </a:rPr>
              <a:t>,</a:t>
            </a:r>
          </a:p>
        </p:txBody>
      </p:sp>
      <p:pic>
        <p:nvPicPr>
          <p:cNvPr id="77836" name="Picture 20" descr="http://where-to-go.org/media/1/20080107-matterhor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3" y="1568450"/>
            <a:ext cx="3325812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7" name="Text Box 13"/>
          <p:cNvSpPr txBox="1">
            <a:spLocks noChangeArrowheads="1"/>
          </p:cNvSpPr>
          <p:nvPr/>
        </p:nvSpPr>
        <p:spPr bwMode="auto">
          <a:xfrm>
            <a:off x="755650" y="260350"/>
            <a:ext cx="28082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>
                <a:latin typeface="Comic Sans MS" pitchFamily="66" charset="0"/>
              </a:rPr>
              <a:t>Ребус</a:t>
            </a:r>
          </a:p>
        </p:txBody>
      </p:sp>
      <p:sp>
        <p:nvSpPr>
          <p:cNvPr id="2" name="WordArt 11"/>
          <p:cNvSpPr>
            <a:spLocks noChangeArrowheads="1" noChangeShapeType="1" noTextEdit="1"/>
          </p:cNvSpPr>
          <p:nvPr/>
        </p:nvSpPr>
        <p:spPr bwMode="auto">
          <a:xfrm>
            <a:off x="250825" y="2636838"/>
            <a:ext cx="719138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Ф</a:t>
            </a:r>
          </a:p>
        </p:txBody>
      </p:sp>
      <p:sp>
        <p:nvSpPr>
          <p:cNvPr id="3" name="WordArt 12"/>
          <p:cNvSpPr>
            <a:spLocks noChangeArrowheads="1" noChangeShapeType="1" noTextEdit="1"/>
          </p:cNvSpPr>
          <p:nvPr/>
        </p:nvSpPr>
        <p:spPr bwMode="auto">
          <a:xfrm>
            <a:off x="1116013" y="2492375"/>
            <a:ext cx="719137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И</a:t>
            </a:r>
          </a:p>
        </p:txBody>
      </p:sp>
      <p:sp>
        <p:nvSpPr>
          <p:cNvPr id="4" name="WordArt 13"/>
          <p:cNvSpPr>
            <a:spLocks noChangeArrowheads="1" noChangeShapeType="1" noTextEdit="1"/>
          </p:cNvSpPr>
          <p:nvPr/>
        </p:nvSpPr>
        <p:spPr bwMode="auto">
          <a:xfrm>
            <a:off x="1979613" y="2349500"/>
            <a:ext cx="719137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А</a:t>
            </a:r>
          </a:p>
        </p:txBody>
      </p:sp>
      <p:sp>
        <p:nvSpPr>
          <p:cNvPr id="7182" name="WordArt 14"/>
          <p:cNvSpPr>
            <a:spLocks noChangeArrowheads="1" noChangeShapeType="1" noTextEdit="1"/>
          </p:cNvSpPr>
          <p:nvPr/>
        </p:nvSpPr>
        <p:spPr bwMode="auto">
          <a:xfrm>
            <a:off x="2771775" y="2276475"/>
            <a:ext cx="719138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Л</a:t>
            </a:r>
          </a:p>
        </p:txBody>
      </p:sp>
      <p:sp>
        <p:nvSpPr>
          <p:cNvPr id="7183" name="WordArt 15"/>
          <p:cNvSpPr>
            <a:spLocks noChangeArrowheads="1" noChangeShapeType="1" noTextEdit="1"/>
          </p:cNvSpPr>
          <p:nvPr/>
        </p:nvSpPr>
        <p:spPr bwMode="auto">
          <a:xfrm>
            <a:off x="3635375" y="2205038"/>
            <a:ext cx="719138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К</a:t>
            </a:r>
          </a:p>
        </p:txBody>
      </p:sp>
      <p:sp>
        <p:nvSpPr>
          <p:cNvPr id="7185" name="WordArt 17"/>
          <p:cNvSpPr>
            <a:spLocks noChangeArrowheads="1" noChangeShapeType="1" noTextEdit="1"/>
          </p:cNvSpPr>
          <p:nvPr/>
        </p:nvSpPr>
        <p:spPr bwMode="auto">
          <a:xfrm>
            <a:off x="4500563" y="2205038"/>
            <a:ext cx="719137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А</a:t>
            </a:r>
          </a:p>
        </p:txBody>
      </p:sp>
      <p:sp>
        <p:nvSpPr>
          <p:cNvPr id="7186" name="WordArt 18"/>
          <p:cNvSpPr>
            <a:spLocks noChangeArrowheads="1" noChangeShapeType="1" noTextEdit="1"/>
          </p:cNvSpPr>
          <p:nvPr/>
        </p:nvSpPr>
        <p:spPr bwMode="auto">
          <a:xfrm>
            <a:off x="5508625" y="3141663"/>
            <a:ext cx="719138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Г</a:t>
            </a:r>
          </a:p>
        </p:txBody>
      </p:sp>
      <p:sp>
        <p:nvSpPr>
          <p:cNvPr id="7187" name="WordArt 19"/>
          <p:cNvSpPr>
            <a:spLocks noChangeArrowheads="1" noChangeShapeType="1" noTextEdit="1"/>
          </p:cNvSpPr>
          <p:nvPr/>
        </p:nvSpPr>
        <p:spPr bwMode="auto">
          <a:xfrm>
            <a:off x="6372225" y="3141663"/>
            <a:ext cx="719138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О</a:t>
            </a:r>
          </a:p>
        </p:txBody>
      </p:sp>
      <p:sp>
        <p:nvSpPr>
          <p:cNvPr id="7188" name="WordArt 20"/>
          <p:cNvSpPr>
            <a:spLocks noChangeArrowheads="1" noChangeShapeType="1" noTextEdit="1"/>
          </p:cNvSpPr>
          <p:nvPr/>
        </p:nvSpPr>
        <p:spPr bwMode="auto">
          <a:xfrm>
            <a:off x="7308850" y="3141663"/>
            <a:ext cx="719138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Р</a:t>
            </a:r>
          </a:p>
        </p:txBody>
      </p:sp>
      <p:sp>
        <p:nvSpPr>
          <p:cNvPr id="7190" name="WordArt 22"/>
          <p:cNvSpPr>
            <a:spLocks noChangeArrowheads="1" noChangeShapeType="1" noTextEdit="1"/>
          </p:cNvSpPr>
          <p:nvPr/>
        </p:nvSpPr>
        <p:spPr bwMode="auto">
          <a:xfrm>
            <a:off x="8072438" y="3214688"/>
            <a:ext cx="719137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А</a:t>
            </a:r>
          </a:p>
        </p:txBody>
      </p:sp>
      <p:sp>
        <p:nvSpPr>
          <p:cNvPr id="7191" name="WordArt 23"/>
          <p:cNvSpPr>
            <a:spLocks noChangeArrowheads="1" noChangeShapeType="1" noTextEdit="1"/>
          </p:cNvSpPr>
          <p:nvPr/>
        </p:nvSpPr>
        <p:spPr bwMode="auto">
          <a:xfrm>
            <a:off x="6372225" y="3213100"/>
            <a:ext cx="719138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У</a:t>
            </a:r>
          </a:p>
        </p:txBody>
      </p:sp>
      <p:grpSp>
        <p:nvGrpSpPr>
          <p:cNvPr id="77854" name="Group 30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168" y="176"/>
            <a:chExt cx="5408" cy="3928"/>
          </a:xfrm>
        </p:grpSpPr>
        <p:sp>
          <p:nvSpPr>
            <p:cNvPr id="77855" name="Freeform 31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7856" name="Freeform 32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7857" name="Freeform 33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7858" name="Freeform 34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7859" name="Freeform 35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7860" name="Freeform 36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7861" name="Freeform 37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7862" name="Freeform 38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3" name="AutoShape 2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01000" y="62484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xit" presetSubtype="3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xit" presetSubtype="3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4" grpId="1" animBg="1"/>
      <p:bldP spid="7182" grpId="0" animBg="1"/>
      <p:bldP spid="7182" grpId="1" animBg="1"/>
      <p:bldP spid="7183" grpId="0" animBg="1"/>
      <p:bldP spid="7183" grpId="1" animBg="1"/>
      <p:bldP spid="7185" grpId="0" animBg="1"/>
      <p:bldP spid="7185" grpId="1" animBg="1"/>
      <p:bldP spid="7186" grpId="0" animBg="1"/>
      <p:bldP spid="7187" grpId="0" animBg="1"/>
      <p:bldP spid="7187" grpId="1" animBg="1"/>
      <p:bldP spid="7188" grpId="0" animBg="1"/>
      <p:bldP spid="7190" grpId="0" animBg="1"/>
      <p:bldP spid="719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WordArt 4"/>
          <p:cNvSpPr>
            <a:spLocks noChangeArrowheads="1" noChangeShapeType="1" noTextEdit="1"/>
          </p:cNvSpPr>
          <p:nvPr/>
        </p:nvSpPr>
        <p:spPr bwMode="auto">
          <a:xfrm>
            <a:off x="5924550" y="3278188"/>
            <a:ext cx="576263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И</a:t>
            </a:r>
          </a:p>
        </p:txBody>
      </p:sp>
      <p:sp>
        <p:nvSpPr>
          <p:cNvPr id="78853" name="WordArt 5"/>
          <p:cNvSpPr>
            <a:spLocks noChangeArrowheads="1" noChangeShapeType="1" noTextEdit="1"/>
          </p:cNvSpPr>
          <p:nvPr/>
        </p:nvSpPr>
        <p:spPr bwMode="auto">
          <a:xfrm>
            <a:off x="6788150" y="3567113"/>
            <a:ext cx="576263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=</a:t>
            </a:r>
          </a:p>
        </p:txBody>
      </p:sp>
      <p:sp>
        <p:nvSpPr>
          <p:cNvPr id="78854" name="WordArt 6"/>
          <p:cNvSpPr>
            <a:spLocks noChangeArrowheads="1" noChangeShapeType="1" noTextEdit="1"/>
          </p:cNvSpPr>
          <p:nvPr/>
        </p:nvSpPr>
        <p:spPr bwMode="auto">
          <a:xfrm>
            <a:off x="7580313" y="3278188"/>
            <a:ext cx="576262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А</a:t>
            </a:r>
          </a:p>
        </p:txBody>
      </p:sp>
      <p:sp>
        <p:nvSpPr>
          <p:cNvPr id="78855" name="WordArt 7"/>
          <p:cNvSpPr>
            <a:spLocks noChangeArrowheads="1" noChangeShapeType="1" noTextEdit="1"/>
          </p:cNvSpPr>
          <p:nvPr/>
        </p:nvSpPr>
        <p:spPr bwMode="auto">
          <a:xfrm>
            <a:off x="839788" y="1554163"/>
            <a:ext cx="1079500" cy="1295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Т</a:t>
            </a:r>
          </a:p>
        </p:txBody>
      </p:sp>
      <p:pic>
        <p:nvPicPr>
          <p:cNvPr id="78856" name="Picture 12" descr="http://www.wdl.by/upload/images/origs/89-30-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975" y="1196975"/>
            <a:ext cx="5815013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7" name="Text Box 9"/>
          <p:cNvSpPr txBox="1">
            <a:spLocks noChangeArrowheads="1"/>
          </p:cNvSpPr>
          <p:nvPr/>
        </p:nvSpPr>
        <p:spPr bwMode="auto">
          <a:xfrm>
            <a:off x="755650" y="260350"/>
            <a:ext cx="28082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>
                <a:latin typeface="Comic Sans MS" pitchFamily="66" charset="0"/>
              </a:rPr>
              <a:t>Ребус</a:t>
            </a:r>
          </a:p>
        </p:txBody>
      </p:sp>
      <p:sp>
        <p:nvSpPr>
          <p:cNvPr id="6154" name="WordArt 10"/>
          <p:cNvSpPr>
            <a:spLocks noChangeArrowheads="1" noChangeShapeType="1" noTextEdit="1"/>
          </p:cNvSpPr>
          <p:nvPr/>
        </p:nvSpPr>
        <p:spPr bwMode="auto">
          <a:xfrm>
            <a:off x="2844800" y="4724400"/>
            <a:ext cx="10795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О</a:t>
            </a:r>
          </a:p>
        </p:txBody>
      </p:sp>
      <p:sp>
        <p:nvSpPr>
          <p:cNvPr id="6155" name="WordArt 11"/>
          <p:cNvSpPr>
            <a:spLocks noChangeArrowheads="1" noChangeShapeType="1" noTextEdit="1"/>
          </p:cNvSpPr>
          <p:nvPr/>
        </p:nvSpPr>
        <p:spPr bwMode="auto">
          <a:xfrm>
            <a:off x="4500563" y="4652963"/>
            <a:ext cx="10795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Ч</a:t>
            </a:r>
          </a:p>
        </p:txBody>
      </p:sp>
      <p:sp>
        <p:nvSpPr>
          <p:cNvPr id="6156" name="WordArt 12"/>
          <p:cNvSpPr>
            <a:spLocks noChangeArrowheads="1" noChangeShapeType="1" noTextEdit="1"/>
          </p:cNvSpPr>
          <p:nvPr/>
        </p:nvSpPr>
        <p:spPr bwMode="auto">
          <a:xfrm>
            <a:off x="6229350" y="4508500"/>
            <a:ext cx="10795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К</a:t>
            </a:r>
          </a:p>
        </p:txBody>
      </p:sp>
      <p:sp>
        <p:nvSpPr>
          <p:cNvPr id="6157" name="WordArt 13"/>
          <p:cNvSpPr>
            <a:spLocks noChangeArrowheads="1" noChangeShapeType="1" noTextEdit="1"/>
          </p:cNvSpPr>
          <p:nvPr/>
        </p:nvSpPr>
        <p:spPr bwMode="auto">
          <a:xfrm>
            <a:off x="7885113" y="4508500"/>
            <a:ext cx="10795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И</a:t>
            </a:r>
          </a:p>
        </p:txBody>
      </p:sp>
      <p:sp>
        <p:nvSpPr>
          <p:cNvPr id="6158" name="WordArt 14"/>
          <p:cNvSpPr>
            <a:spLocks noChangeArrowheads="1" noChangeShapeType="1" noTextEdit="1"/>
          </p:cNvSpPr>
          <p:nvPr/>
        </p:nvSpPr>
        <p:spPr bwMode="auto">
          <a:xfrm>
            <a:off x="7862888" y="4516438"/>
            <a:ext cx="1071562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А</a:t>
            </a:r>
          </a:p>
        </p:txBody>
      </p:sp>
      <p:grpSp>
        <p:nvGrpSpPr>
          <p:cNvPr id="78865" name="Group 1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168" y="176"/>
            <a:chExt cx="5408" cy="3928"/>
          </a:xfrm>
        </p:grpSpPr>
        <p:sp>
          <p:nvSpPr>
            <p:cNvPr id="78866" name="Freeform 18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8867" name="Freeform 19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8868" name="Freeform 20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8869" name="Freeform 21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solidFill>
              <a:srgbClr val="FF0000"/>
            </a:solidFill>
            <a:ln w="76200" cap="flat" cmpd="tri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8870" name="Freeform 22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8871" name="Freeform 23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8872" name="Freeform 24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8873" name="Freeform 25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solidFill>
              <a:srgbClr val="FF0000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3" name="AutoShape 2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477000"/>
            <a:ext cx="914400" cy="381000"/>
          </a:xfrm>
          <a:prstGeom prst="actionButtonBackPrevious">
            <a:avLst/>
          </a:prstGeom>
          <a:gradFill rotWithShape="0">
            <a:gsLst>
              <a:gs pos="0">
                <a:srgbClr val="3399FF"/>
              </a:gs>
              <a:gs pos="100000">
                <a:srgbClr val="99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ahoma" pitchFamily="34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64162E-6 L 0.0026 0.4934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xit" presetSubtype="3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5" grpId="0" animBg="1"/>
      <p:bldP spid="6154" grpId="0" animBg="1"/>
      <p:bldP spid="6155" grpId="0" animBg="1"/>
      <p:bldP spid="6156" grpId="0" animBg="1"/>
      <p:bldP spid="6157" grpId="0" animBg="1"/>
      <p:bldP spid="6157" grpId="1" animBg="1"/>
      <p:bldP spid="6158" grpId="0" animBg="1"/>
    </p:bldLst>
  </p:timing>
</p:sld>
</file>

<file path=ppt/theme/theme1.xml><?xml version="1.0" encoding="utf-8"?>
<a:theme xmlns:a="http://schemas.openxmlformats.org/drawingml/2006/main" name="Копия Фрагмент урока Четырехугольники 8 кл Михалева т б">
  <a:themeElements>
    <a:clrScheme name="Копия Фрагмент урока Четырехугольники 8 кл Михалева т б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Копия Фрагмент урока Четырехугольники 8 кл Михалева т б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опия Фрагмент урока Четырехугольники 8 кл Михалева т б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опия Фрагмент урока Четырехугольники 8 кл Михалева т б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пия Фрагмент урока Четырехугольники 8 кл Михалева т б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пия Фрагмент урока Четырехугольники 8 кл Михалева т б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пия Фрагмент урока Четырехугольники 8 кл Михалева т б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пия Фрагмент урока Четырехугольники 8 кл Михалева т б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опия Фрагмент урока Четырехугольники 8 кл Михалева т б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2_Круги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Круги 10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0000FF"/>
        </a:hlink>
        <a:folHlink>
          <a:srgbClr val="D7071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Ripple</Template>
  <TotalTime>1883</TotalTime>
  <Words>624</Words>
  <Application>Microsoft Office PowerPoint</Application>
  <PresentationFormat>Экран (4:3)</PresentationFormat>
  <Paragraphs>226</Paragraphs>
  <Slides>28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Копия Фрагмент урока Четырехугольники 8 кл Михалева т б</vt:lpstr>
      <vt:lpstr>2_Круги</vt:lpstr>
      <vt:lpstr>Слайд</vt:lpstr>
      <vt:lpstr>Точечный рисунок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Петух, стоя на одной ноге, весит 5 кг. Сколько он весит, стоя на двух ногах?</vt:lpstr>
      <vt:lpstr>Слайд 13</vt:lpstr>
      <vt:lpstr>Слайд 14</vt:lpstr>
      <vt:lpstr>Когда сутки короче:  зимой или летом?</vt:lpstr>
      <vt:lpstr>Слайд 16</vt:lpstr>
      <vt:lpstr>Слайд 17</vt:lpstr>
      <vt:lpstr>Слайд 18</vt:lpstr>
      <vt:lpstr>Слайд 19</vt:lpstr>
      <vt:lpstr>Слайд 20</vt:lpstr>
      <vt:lpstr>Слайд 21</vt:lpstr>
      <vt:lpstr>Сколько месяцев в году  имеют 28 дней?</vt:lpstr>
      <vt:lpstr>Слайд 23</vt:lpstr>
      <vt:lpstr>Будильник</vt:lpstr>
      <vt:lpstr> Блиц</vt:lpstr>
      <vt:lpstr>Слайд 26</vt:lpstr>
      <vt:lpstr> Семёрочка</vt:lpstr>
      <vt:lpstr>Слайд 28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РЕШАЙ! СМЕКАЙ! ОТГАДЫВАЙ!</dc:title>
  <dc:creator>User</dc:creator>
  <cp:lastModifiedBy>Admin</cp:lastModifiedBy>
  <cp:revision>155</cp:revision>
  <dcterms:created xsi:type="dcterms:W3CDTF">2008-01-01T13:52:55Z</dcterms:created>
  <dcterms:modified xsi:type="dcterms:W3CDTF">2012-12-12T11:28:58Z</dcterms:modified>
</cp:coreProperties>
</file>